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3"/>
  </p:sldMasterIdLst>
  <p:notesMasterIdLst>
    <p:notesMasterId r:id="rId22"/>
  </p:notesMasterIdLst>
  <p:handoutMasterIdLst>
    <p:handoutMasterId r:id="rId23"/>
  </p:handoutMasterIdLst>
  <p:sldIdLst>
    <p:sldId id="1593" r:id="rId4"/>
    <p:sldId id="1618" r:id="rId5"/>
    <p:sldId id="1619" r:id="rId6"/>
    <p:sldId id="1626" r:id="rId7"/>
    <p:sldId id="1622" r:id="rId8"/>
    <p:sldId id="1621" r:id="rId9"/>
    <p:sldId id="1623" r:id="rId10"/>
    <p:sldId id="1624" r:id="rId11"/>
    <p:sldId id="1614" r:id="rId12"/>
    <p:sldId id="1627" r:id="rId13"/>
    <p:sldId id="1625" r:id="rId14"/>
    <p:sldId id="1615" r:id="rId15"/>
    <p:sldId id="1628" r:id="rId16"/>
    <p:sldId id="1616" r:id="rId17"/>
    <p:sldId id="1617" r:id="rId18"/>
    <p:sldId id="1629" r:id="rId19"/>
    <p:sldId id="1630" r:id="rId20"/>
    <p:sldId id="160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2728"/>
    <a:srgbClr val="91B5A9"/>
    <a:srgbClr val="EDCA7F"/>
    <a:srgbClr val="8CB9C0"/>
    <a:srgbClr val="FBE0AF"/>
    <a:srgbClr val="FFCCCC"/>
    <a:srgbClr val="01B0F3"/>
    <a:srgbClr val="017E97"/>
    <a:srgbClr val="0E8088"/>
    <a:srgbClr val="DB43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90" autoAdjust="0"/>
    <p:restoredTop sz="95585" autoAdjust="0"/>
  </p:normalViewPr>
  <p:slideViewPr>
    <p:cSldViewPr snapToGrid="0">
      <p:cViewPr varScale="1">
        <p:scale>
          <a:sx n="88" d="100"/>
          <a:sy n="88" d="100"/>
        </p:scale>
        <p:origin x="58" y="264"/>
      </p:cViewPr>
      <p:guideLst/>
    </p:cSldViewPr>
  </p:slideViewPr>
  <p:notesTextViewPr>
    <p:cViewPr>
      <p:scale>
        <a:sx n="1" d="1"/>
        <a:sy n="1" d="1"/>
      </p:scale>
      <p:origin x="0" y="0"/>
    </p:cViewPr>
  </p:notesTextViewPr>
  <p:notesViewPr>
    <p:cSldViewPr snapToGrid="0">
      <p:cViewPr varScale="1">
        <p:scale>
          <a:sx n="86" d="100"/>
          <a:sy n="86" d="100"/>
        </p:scale>
        <p:origin x="386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141C2E-8140-45F4-B84C-FEFEB5FFA0B1}"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IN"/>
        </a:p>
      </dgm:t>
    </dgm:pt>
    <dgm:pt modelId="{F6E69ED3-1151-4053-9924-B69DBB61714B}">
      <dgm:prSet phldrT="[Text]"/>
      <dgm:spPr/>
      <dgm:t>
        <a:bodyPr/>
        <a:lstStyle/>
        <a:p>
          <a:r>
            <a:rPr lang="en-IN" dirty="0"/>
            <a:t>Grid Search- Genre Data</a:t>
          </a:r>
        </a:p>
      </dgm:t>
    </dgm:pt>
    <dgm:pt modelId="{58132474-78A6-4DC6-935E-6E867035A895}" type="parTrans" cxnId="{E86578A9-0096-41A6-BCBD-BF584E62B31B}">
      <dgm:prSet/>
      <dgm:spPr/>
      <dgm:t>
        <a:bodyPr/>
        <a:lstStyle/>
        <a:p>
          <a:endParaRPr lang="en-IN"/>
        </a:p>
      </dgm:t>
    </dgm:pt>
    <dgm:pt modelId="{00FCE373-A632-4589-BBDA-F08FC60E6528}" type="sibTrans" cxnId="{E86578A9-0096-41A6-BCBD-BF584E62B31B}">
      <dgm:prSet/>
      <dgm:spPr/>
      <dgm:t>
        <a:bodyPr/>
        <a:lstStyle/>
        <a:p>
          <a:endParaRPr lang="en-IN"/>
        </a:p>
      </dgm:t>
    </dgm:pt>
    <dgm:pt modelId="{4A13AEE6-99F9-4318-9931-1CEE20C96053}">
      <dgm:prSet phldrT="[Text]"/>
      <dgm:spPr/>
      <dgm:t>
        <a:bodyPr/>
        <a:lstStyle/>
        <a:p>
          <a:r>
            <a:rPr lang="en-IN" dirty="0"/>
            <a:t>Best Parameters</a:t>
          </a:r>
        </a:p>
      </dgm:t>
    </dgm:pt>
    <dgm:pt modelId="{405DF8BA-6902-4BB8-9155-E141597E2418}" type="parTrans" cxnId="{9B41676A-C659-4217-9C0A-9A48D16B2A60}">
      <dgm:prSet/>
      <dgm:spPr/>
      <dgm:t>
        <a:bodyPr/>
        <a:lstStyle/>
        <a:p>
          <a:endParaRPr lang="en-IN"/>
        </a:p>
      </dgm:t>
    </dgm:pt>
    <dgm:pt modelId="{34DD0BF8-9205-4E2B-9C18-891E9508B706}" type="sibTrans" cxnId="{9B41676A-C659-4217-9C0A-9A48D16B2A60}">
      <dgm:prSet/>
      <dgm:spPr/>
      <dgm:t>
        <a:bodyPr/>
        <a:lstStyle/>
        <a:p>
          <a:endParaRPr lang="en-IN"/>
        </a:p>
      </dgm:t>
    </dgm:pt>
    <dgm:pt modelId="{3506CF98-8827-424D-A4B9-1D8F5634438F}">
      <dgm:prSet phldrT="[Text]"/>
      <dgm:spPr/>
      <dgm:t>
        <a:bodyPr/>
        <a:lstStyle/>
        <a:p>
          <a:r>
            <a:rPr lang="en-IN" dirty="0"/>
            <a:t>Test data Evaluation</a:t>
          </a:r>
        </a:p>
      </dgm:t>
    </dgm:pt>
    <dgm:pt modelId="{713C9151-1631-43E5-ABF8-05DAFFCB56AF}" type="parTrans" cxnId="{565D91EC-3C1F-4374-8142-C83EC36923D1}">
      <dgm:prSet/>
      <dgm:spPr/>
      <dgm:t>
        <a:bodyPr/>
        <a:lstStyle/>
        <a:p>
          <a:endParaRPr lang="en-IN"/>
        </a:p>
      </dgm:t>
    </dgm:pt>
    <dgm:pt modelId="{F948BDAE-998D-4874-8A5D-AE9A03A65343}" type="sibTrans" cxnId="{565D91EC-3C1F-4374-8142-C83EC36923D1}">
      <dgm:prSet/>
      <dgm:spPr/>
      <dgm:t>
        <a:bodyPr/>
        <a:lstStyle/>
        <a:p>
          <a:endParaRPr lang="en-IN"/>
        </a:p>
      </dgm:t>
    </dgm:pt>
    <dgm:pt modelId="{6B74A56E-0C89-4ABE-87F7-B59F10F244C1}">
      <dgm:prSet phldrT="[Text]"/>
      <dgm:spPr/>
      <dgm:t>
        <a:bodyPr/>
        <a:lstStyle/>
        <a:p>
          <a:r>
            <a:rPr lang="en-IN" dirty="0"/>
            <a:t>Grid Search Data</a:t>
          </a:r>
        </a:p>
      </dgm:t>
    </dgm:pt>
    <dgm:pt modelId="{F3B68607-7F59-4712-8D9B-1986BF26E091}" type="parTrans" cxnId="{D34D0F1C-7C45-452F-AE29-F7F26CF38FDE}">
      <dgm:prSet/>
      <dgm:spPr/>
      <dgm:t>
        <a:bodyPr/>
        <a:lstStyle/>
        <a:p>
          <a:endParaRPr lang="en-IN"/>
        </a:p>
      </dgm:t>
    </dgm:pt>
    <dgm:pt modelId="{2697EA2A-3BA8-4188-BBED-5F6EFDCBAE91}" type="sibTrans" cxnId="{D34D0F1C-7C45-452F-AE29-F7F26CF38FDE}">
      <dgm:prSet/>
      <dgm:spPr/>
      <dgm:t>
        <a:bodyPr/>
        <a:lstStyle/>
        <a:p>
          <a:endParaRPr lang="en-IN"/>
        </a:p>
      </dgm:t>
    </dgm:pt>
    <dgm:pt modelId="{F6AD787B-C4ED-4B7A-A339-B30FE15D6A9A}">
      <dgm:prSet phldrT="[Text]"/>
      <dgm:spPr/>
      <dgm:t>
        <a:bodyPr/>
        <a:lstStyle/>
        <a:p>
          <a:r>
            <a:rPr lang="en-IN" dirty="0"/>
            <a:t>Best Parameters</a:t>
          </a:r>
        </a:p>
      </dgm:t>
    </dgm:pt>
    <dgm:pt modelId="{78AB2098-D70C-4A96-BF8E-FD0511CABF5E}" type="parTrans" cxnId="{78D16279-996E-4483-B436-AF9032BBD942}">
      <dgm:prSet/>
      <dgm:spPr/>
      <dgm:t>
        <a:bodyPr/>
        <a:lstStyle/>
        <a:p>
          <a:endParaRPr lang="en-IN"/>
        </a:p>
      </dgm:t>
    </dgm:pt>
    <dgm:pt modelId="{4DB2F458-77E0-4702-BE5C-7D17D0C2C589}" type="sibTrans" cxnId="{78D16279-996E-4483-B436-AF9032BBD942}">
      <dgm:prSet/>
      <dgm:spPr/>
      <dgm:t>
        <a:bodyPr/>
        <a:lstStyle/>
        <a:p>
          <a:endParaRPr lang="en-IN"/>
        </a:p>
      </dgm:t>
    </dgm:pt>
    <dgm:pt modelId="{B1D67210-1B6E-4914-9BA6-6F1918C41D57}">
      <dgm:prSet phldrT="[Text]"/>
      <dgm:spPr/>
      <dgm:t>
        <a:bodyPr/>
        <a:lstStyle/>
        <a:p>
          <a:r>
            <a:rPr lang="en-IN" dirty="0"/>
            <a:t>Test data Evaluation</a:t>
          </a:r>
        </a:p>
      </dgm:t>
    </dgm:pt>
    <dgm:pt modelId="{230429E9-9EC5-4236-A751-37094D50B1C0}" type="parTrans" cxnId="{23C19FFF-2AAA-40A3-9DEB-9DA150BDB5EE}">
      <dgm:prSet/>
      <dgm:spPr/>
      <dgm:t>
        <a:bodyPr/>
        <a:lstStyle/>
        <a:p>
          <a:endParaRPr lang="en-IN"/>
        </a:p>
      </dgm:t>
    </dgm:pt>
    <dgm:pt modelId="{C25AC90D-4578-4D66-BB54-B468B95C7254}" type="sibTrans" cxnId="{23C19FFF-2AAA-40A3-9DEB-9DA150BDB5EE}">
      <dgm:prSet/>
      <dgm:spPr/>
      <dgm:t>
        <a:bodyPr/>
        <a:lstStyle/>
        <a:p>
          <a:endParaRPr lang="en-IN"/>
        </a:p>
      </dgm:t>
    </dgm:pt>
    <dgm:pt modelId="{A1B7AD12-7189-4D65-BC68-3630F212D488}">
      <dgm:prSet phldrT="[Text]"/>
      <dgm:spPr/>
      <dgm:t>
        <a:bodyPr/>
        <a:lstStyle/>
        <a:p>
          <a:r>
            <a:rPr lang="en-IN" dirty="0"/>
            <a:t>Init: k-means++</a:t>
          </a:r>
        </a:p>
      </dgm:t>
    </dgm:pt>
    <dgm:pt modelId="{D5A05063-C7BE-4061-9795-B33D7772E049}" type="parTrans" cxnId="{3EB2D5AD-60BE-4856-834C-DEB6EB2F9920}">
      <dgm:prSet/>
      <dgm:spPr/>
      <dgm:t>
        <a:bodyPr/>
        <a:lstStyle/>
        <a:p>
          <a:endParaRPr lang="en-US"/>
        </a:p>
      </dgm:t>
    </dgm:pt>
    <dgm:pt modelId="{E5D20883-A357-46B8-85E7-E237A77FFB7F}" type="sibTrans" cxnId="{3EB2D5AD-60BE-4856-834C-DEB6EB2F9920}">
      <dgm:prSet/>
      <dgm:spPr/>
      <dgm:t>
        <a:bodyPr/>
        <a:lstStyle/>
        <a:p>
          <a:endParaRPr lang="en-US"/>
        </a:p>
      </dgm:t>
    </dgm:pt>
    <dgm:pt modelId="{0F7CBA69-0223-47A4-9E07-B4C308914E97}">
      <dgm:prSet phldrT="[Text]"/>
      <dgm:spPr/>
      <dgm:t>
        <a:bodyPr/>
        <a:lstStyle/>
        <a:p>
          <a:r>
            <a:rPr lang="en-IN" dirty="0"/>
            <a:t>Max_iter:300</a:t>
          </a:r>
        </a:p>
      </dgm:t>
    </dgm:pt>
    <dgm:pt modelId="{FC77BC4D-3CBF-45C4-8B28-3AD97C6B8C96}" type="parTrans" cxnId="{42030073-A579-4EC0-B687-677FB5A4CB57}">
      <dgm:prSet/>
      <dgm:spPr/>
      <dgm:t>
        <a:bodyPr/>
        <a:lstStyle/>
        <a:p>
          <a:endParaRPr lang="en-US"/>
        </a:p>
      </dgm:t>
    </dgm:pt>
    <dgm:pt modelId="{195F700B-852A-48C3-ADDA-138A7FB2C804}" type="sibTrans" cxnId="{42030073-A579-4EC0-B687-677FB5A4CB57}">
      <dgm:prSet/>
      <dgm:spPr/>
      <dgm:t>
        <a:bodyPr/>
        <a:lstStyle/>
        <a:p>
          <a:endParaRPr lang="en-US"/>
        </a:p>
      </dgm:t>
    </dgm:pt>
    <dgm:pt modelId="{F90DDA52-BA8C-4957-8550-388130B5BD8E}">
      <dgm:prSet phldrT="[Text]"/>
      <dgm:spPr/>
      <dgm:t>
        <a:bodyPr/>
        <a:lstStyle/>
        <a:p>
          <a:r>
            <a:rPr lang="en-IN" dirty="0"/>
            <a:t>N_clusters:13</a:t>
          </a:r>
        </a:p>
      </dgm:t>
    </dgm:pt>
    <dgm:pt modelId="{20F4A49F-6491-4A34-B49C-381B20DF9150}" type="parTrans" cxnId="{603B15AF-1ED6-4428-83E3-A761987E523E}">
      <dgm:prSet/>
      <dgm:spPr/>
      <dgm:t>
        <a:bodyPr/>
        <a:lstStyle/>
        <a:p>
          <a:endParaRPr lang="en-US"/>
        </a:p>
      </dgm:t>
    </dgm:pt>
    <dgm:pt modelId="{85E5CCFD-4C2B-4723-9C2F-5A051A0E2CA7}" type="sibTrans" cxnId="{603B15AF-1ED6-4428-83E3-A761987E523E}">
      <dgm:prSet/>
      <dgm:spPr/>
      <dgm:t>
        <a:bodyPr/>
        <a:lstStyle/>
        <a:p>
          <a:endParaRPr lang="en-US"/>
        </a:p>
      </dgm:t>
    </dgm:pt>
    <dgm:pt modelId="{1BC8B4F2-4A64-4637-93AC-4DB68D4289EB}">
      <dgm:prSet phldrT="[Text]"/>
      <dgm:spPr/>
      <dgm:t>
        <a:bodyPr/>
        <a:lstStyle/>
        <a:p>
          <a:r>
            <a:rPr lang="en-IN" dirty="0"/>
            <a:t>N_init:20</a:t>
          </a:r>
        </a:p>
      </dgm:t>
    </dgm:pt>
    <dgm:pt modelId="{87BBFACA-FF9A-4D6B-BD36-DB1A8FF14DB8}" type="parTrans" cxnId="{808F1FB5-915E-4B0E-9235-75419541C62A}">
      <dgm:prSet/>
      <dgm:spPr/>
      <dgm:t>
        <a:bodyPr/>
        <a:lstStyle/>
        <a:p>
          <a:endParaRPr lang="en-US"/>
        </a:p>
      </dgm:t>
    </dgm:pt>
    <dgm:pt modelId="{B0AD6ABB-9E00-4BA5-98CD-4291692A723E}" type="sibTrans" cxnId="{808F1FB5-915E-4B0E-9235-75419541C62A}">
      <dgm:prSet/>
      <dgm:spPr/>
      <dgm:t>
        <a:bodyPr/>
        <a:lstStyle/>
        <a:p>
          <a:endParaRPr lang="en-US"/>
        </a:p>
      </dgm:t>
    </dgm:pt>
    <dgm:pt modelId="{5F0F5F90-008F-4467-BB1A-4DD8E07FD684}">
      <dgm:prSet phldrT="[Text]"/>
      <dgm:spPr/>
      <dgm:t>
        <a:bodyPr/>
        <a:lstStyle/>
        <a:p>
          <a:r>
            <a:rPr lang="en-IN" dirty="0"/>
            <a:t>Tol:0.001</a:t>
          </a:r>
        </a:p>
      </dgm:t>
    </dgm:pt>
    <dgm:pt modelId="{DDC67A78-761A-404C-9C9D-F3CDDE3B973B}" type="parTrans" cxnId="{BB475083-722C-4DF8-BFEE-5983F3FF675C}">
      <dgm:prSet/>
      <dgm:spPr/>
      <dgm:t>
        <a:bodyPr/>
        <a:lstStyle/>
        <a:p>
          <a:endParaRPr lang="en-US"/>
        </a:p>
      </dgm:t>
    </dgm:pt>
    <dgm:pt modelId="{CDF6741F-A552-494F-BD00-0B5354EB36CC}" type="sibTrans" cxnId="{BB475083-722C-4DF8-BFEE-5983F3FF675C}">
      <dgm:prSet/>
      <dgm:spPr/>
      <dgm:t>
        <a:bodyPr/>
        <a:lstStyle/>
        <a:p>
          <a:endParaRPr lang="en-US"/>
        </a:p>
      </dgm:t>
    </dgm:pt>
    <dgm:pt modelId="{62990E11-CA62-465D-8EE8-E7CCF31330AC}">
      <dgm:prSet phldrT="[Text]"/>
      <dgm:spPr/>
      <dgm:t>
        <a:bodyPr/>
        <a:lstStyle/>
        <a:p>
          <a:r>
            <a:rPr lang="en-IN" dirty="0"/>
            <a:t>Silhouette score:0.2846</a:t>
          </a:r>
        </a:p>
      </dgm:t>
    </dgm:pt>
    <dgm:pt modelId="{A2AAE935-761B-4F0B-B7D5-B09A47858243}" type="parTrans" cxnId="{2D6B167A-4594-450F-9C4E-581A5473991B}">
      <dgm:prSet/>
      <dgm:spPr/>
      <dgm:t>
        <a:bodyPr/>
        <a:lstStyle/>
        <a:p>
          <a:endParaRPr lang="en-US"/>
        </a:p>
      </dgm:t>
    </dgm:pt>
    <dgm:pt modelId="{A90150BC-0485-4A36-98ED-D9BDFA3456B2}" type="sibTrans" cxnId="{2D6B167A-4594-450F-9C4E-581A5473991B}">
      <dgm:prSet/>
      <dgm:spPr/>
      <dgm:t>
        <a:bodyPr/>
        <a:lstStyle/>
        <a:p>
          <a:endParaRPr lang="en-US"/>
        </a:p>
      </dgm:t>
    </dgm:pt>
    <dgm:pt modelId="{AC38D790-A9CD-49C4-A4B6-9AFE0F7D6279}">
      <dgm:prSet phldrT="[Text]"/>
      <dgm:spPr/>
      <dgm:t>
        <a:bodyPr/>
        <a:lstStyle/>
        <a:p>
          <a:r>
            <a:rPr lang="en-IN" dirty="0"/>
            <a:t>Davies-Bouldin Index:0.9270</a:t>
          </a:r>
        </a:p>
      </dgm:t>
    </dgm:pt>
    <dgm:pt modelId="{99BCF6B3-2C0B-49D1-A62E-6C6A6031C2FC}" type="parTrans" cxnId="{10249032-E627-4CCB-9F72-8AD506D7B578}">
      <dgm:prSet/>
      <dgm:spPr/>
      <dgm:t>
        <a:bodyPr/>
        <a:lstStyle/>
        <a:p>
          <a:endParaRPr lang="en-US"/>
        </a:p>
      </dgm:t>
    </dgm:pt>
    <dgm:pt modelId="{FC57DA29-925B-4D14-9D23-2EF5C16A5C77}" type="sibTrans" cxnId="{10249032-E627-4CCB-9F72-8AD506D7B578}">
      <dgm:prSet/>
      <dgm:spPr/>
      <dgm:t>
        <a:bodyPr/>
        <a:lstStyle/>
        <a:p>
          <a:endParaRPr lang="en-US"/>
        </a:p>
      </dgm:t>
    </dgm:pt>
    <dgm:pt modelId="{B7E968F8-27A6-496D-9BAF-AF68DBEDD266}">
      <dgm:prSet phldrT="[Text]"/>
      <dgm:spPr/>
      <dgm:t>
        <a:bodyPr/>
        <a:lstStyle/>
        <a:p>
          <a:r>
            <a:rPr lang="en-IN" dirty="0"/>
            <a:t>Calinski-Harabasz:313.9262</a:t>
          </a:r>
        </a:p>
      </dgm:t>
    </dgm:pt>
    <dgm:pt modelId="{3AA992D6-C4FF-464A-8EBD-19FADC787586}" type="parTrans" cxnId="{C0A1BF0A-21F6-4EA5-9517-73B83F70CBE0}">
      <dgm:prSet/>
      <dgm:spPr/>
      <dgm:t>
        <a:bodyPr/>
        <a:lstStyle/>
        <a:p>
          <a:endParaRPr lang="en-US"/>
        </a:p>
      </dgm:t>
    </dgm:pt>
    <dgm:pt modelId="{62070308-A287-4DB4-828C-9E932F702E64}" type="sibTrans" cxnId="{C0A1BF0A-21F6-4EA5-9517-73B83F70CBE0}">
      <dgm:prSet/>
      <dgm:spPr/>
      <dgm:t>
        <a:bodyPr/>
        <a:lstStyle/>
        <a:p>
          <a:endParaRPr lang="en-US"/>
        </a:p>
      </dgm:t>
    </dgm:pt>
    <dgm:pt modelId="{0A088920-E5F4-4038-8758-283849B0C3BF}">
      <dgm:prSet/>
      <dgm:spPr/>
      <dgm:t>
        <a:bodyPr/>
        <a:lstStyle/>
        <a:p>
          <a:r>
            <a:rPr lang="en-IN" dirty="0"/>
            <a:t>Init: k-means++</a:t>
          </a:r>
        </a:p>
      </dgm:t>
    </dgm:pt>
    <dgm:pt modelId="{637D36B3-A716-4BD3-BA9E-AD0A7B5C04DF}" type="parTrans" cxnId="{B8770B84-83E7-427D-9F5B-374510E65E36}">
      <dgm:prSet/>
      <dgm:spPr/>
      <dgm:t>
        <a:bodyPr/>
        <a:lstStyle/>
        <a:p>
          <a:endParaRPr lang="en-US"/>
        </a:p>
      </dgm:t>
    </dgm:pt>
    <dgm:pt modelId="{16FE7F97-65CD-454D-8C42-66867968E90F}" type="sibTrans" cxnId="{B8770B84-83E7-427D-9F5B-374510E65E36}">
      <dgm:prSet/>
      <dgm:spPr/>
      <dgm:t>
        <a:bodyPr/>
        <a:lstStyle/>
        <a:p>
          <a:endParaRPr lang="en-US"/>
        </a:p>
      </dgm:t>
    </dgm:pt>
    <dgm:pt modelId="{6FA27B21-823B-4A5C-8A23-D70EE907EE57}">
      <dgm:prSet/>
      <dgm:spPr/>
      <dgm:t>
        <a:bodyPr/>
        <a:lstStyle/>
        <a:p>
          <a:r>
            <a:rPr lang="en-IN"/>
            <a:t>Max_iter:300</a:t>
          </a:r>
          <a:endParaRPr lang="en-IN" dirty="0"/>
        </a:p>
      </dgm:t>
    </dgm:pt>
    <dgm:pt modelId="{31DADFB5-95A2-4DCB-BAEA-37387A8C2E7F}" type="parTrans" cxnId="{293E4BD1-AF97-4219-9DBB-4F563D449BED}">
      <dgm:prSet/>
      <dgm:spPr/>
      <dgm:t>
        <a:bodyPr/>
        <a:lstStyle/>
        <a:p>
          <a:endParaRPr lang="en-US"/>
        </a:p>
      </dgm:t>
    </dgm:pt>
    <dgm:pt modelId="{FA7B5DB5-8760-4307-A1D1-B46673151C0B}" type="sibTrans" cxnId="{293E4BD1-AF97-4219-9DBB-4F563D449BED}">
      <dgm:prSet/>
      <dgm:spPr/>
      <dgm:t>
        <a:bodyPr/>
        <a:lstStyle/>
        <a:p>
          <a:endParaRPr lang="en-US"/>
        </a:p>
      </dgm:t>
    </dgm:pt>
    <dgm:pt modelId="{39A52FC0-BFF2-427C-94DC-D67289A112C6}">
      <dgm:prSet/>
      <dgm:spPr/>
      <dgm:t>
        <a:bodyPr/>
        <a:lstStyle/>
        <a:p>
          <a:r>
            <a:rPr lang="en-IN" dirty="0"/>
            <a:t>N_clusters:11</a:t>
          </a:r>
        </a:p>
      </dgm:t>
    </dgm:pt>
    <dgm:pt modelId="{40B38FB7-CFE4-47F6-BA10-F121FC1578F4}" type="parTrans" cxnId="{CD795394-1275-46C5-BDF8-FAAEF56E2AD8}">
      <dgm:prSet/>
      <dgm:spPr/>
      <dgm:t>
        <a:bodyPr/>
        <a:lstStyle/>
        <a:p>
          <a:endParaRPr lang="en-US"/>
        </a:p>
      </dgm:t>
    </dgm:pt>
    <dgm:pt modelId="{58FD6D8A-196C-4740-9A42-003C121EC9BB}" type="sibTrans" cxnId="{CD795394-1275-46C5-BDF8-FAAEF56E2AD8}">
      <dgm:prSet/>
      <dgm:spPr/>
      <dgm:t>
        <a:bodyPr/>
        <a:lstStyle/>
        <a:p>
          <a:endParaRPr lang="en-US"/>
        </a:p>
      </dgm:t>
    </dgm:pt>
    <dgm:pt modelId="{72410204-F701-4071-98B7-29AA7747E8C8}">
      <dgm:prSet/>
      <dgm:spPr/>
      <dgm:t>
        <a:bodyPr/>
        <a:lstStyle/>
        <a:p>
          <a:r>
            <a:rPr lang="en-IN" dirty="0"/>
            <a:t>N_init:10</a:t>
          </a:r>
        </a:p>
      </dgm:t>
    </dgm:pt>
    <dgm:pt modelId="{3089F346-B08B-41BF-8125-A411C20304F3}" type="parTrans" cxnId="{800BBDA2-3B31-45AA-91FA-620815AE9CA4}">
      <dgm:prSet/>
      <dgm:spPr/>
      <dgm:t>
        <a:bodyPr/>
        <a:lstStyle/>
        <a:p>
          <a:endParaRPr lang="en-US"/>
        </a:p>
      </dgm:t>
    </dgm:pt>
    <dgm:pt modelId="{FCB6A140-C086-453B-A435-5B548D463D53}" type="sibTrans" cxnId="{800BBDA2-3B31-45AA-91FA-620815AE9CA4}">
      <dgm:prSet/>
      <dgm:spPr/>
      <dgm:t>
        <a:bodyPr/>
        <a:lstStyle/>
        <a:p>
          <a:endParaRPr lang="en-US"/>
        </a:p>
      </dgm:t>
    </dgm:pt>
    <dgm:pt modelId="{800DBA75-2008-4C12-AF30-061958731A4E}">
      <dgm:prSet/>
      <dgm:spPr/>
      <dgm:t>
        <a:bodyPr/>
        <a:lstStyle/>
        <a:p>
          <a:r>
            <a:rPr lang="en-IN" dirty="0"/>
            <a:t>Tol:0.0001</a:t>
          </a:r>
        </a:p>
      </dgm:t>
    </dgm:pt>
    <dgm:pt modelId="{F25BBDD4-6D3C-4A5D-BC12-5452DA951EC2}" type="parTrans" cxnId="{5CF85963-FCD3-471B-A820-9C9F19C92BFB}">
      <dgm:prSet/>
      <dgm:spPr/>
      <dgm:t>
        <a:bodyPr/>
        <a:lstStyle/>
        <a:p>
          <a:endParaRPr lang="en-US"/>
        </a:p>
      </dgm:t>
    </dgm:pt>
    <dgm:pt modelId="{840C12B2-1D38-493C-A4B0-9F62ED4E3130}" type="sibTrans" cxnId="{5CF85963-FCD3-471B-A820-9C9F19C92BFB}">
      <dgm:prSet/>
      <dgm:spPr/>
      <dgm:t>
        <a:bodyPr/>
        <a:lstStyle/>
        <a:p>
          <a:endParaRPr lang="en-US"/>
        </a:p>
      </dgm:t>
    </dgm:pt>
    <dgm:pt modelId="{BFE95A0A-9FC4-4C34-BC43-C5D5CEC3892C}">
      <dgm:prSet/>
      <dgm:spPr/>
      <dgm:t>
        <a:bodyPr/>
        <a:lstStyle/>
        <a:p>
          <a:r>
            <a:rPr lang="en-IN" dirty="0"/>
            <a:t>Silhouette score:0.2917</a:t>
          </a:r>
        </a:p>
      </dgm:t>
    </dgm:pt>
    <dgm:pt modelId="{40DCA847-7789-435E-A339-C738931C71A8}" type="parTrans" cxnId="{51380330-9050-4907-8635-0DF304CABDE3}">
      <dgm:prSet/>
      <dgm:spPr/>
      <dgm:t>
        <a:bodyPr/>
        <a:lstStyle/>
        <a:p>
          <a:endParaRPr lang="en-US"/>
        </a:p>
      </dgm:t>
    </dgm:pt>
    <dgm:pt modelId="{6DA165F2-5E0F-41BB-8794-B96F1FC8E897}" type="sibTrans" cxnId="{51380330-9050-4907-8635-0DF304CABDE3}">
      <dgm:prSet/>
      <dgm:spPr/>
      <dgm:t>
        <a:bodyPr/>
        <a:lstStyle/>
        <a:p>
          <a:endParaRPr lang="en-US"/>
        </a:p>
      </dgm:t>
    </dgm:pt>
    <dgm:pt modelId="{CC874084-6428-4AA2-92C5-F055A7E59EC4}">
      <dgm:prSet/>
      <dgm:spPr/>
      <dgm:t>
        <a:bodyPr/>
        <a:lstStyle/>
        <a:p>
          <a:r>
            <a:rPr lang="en-IN" dirty="0"/>
            <a:t>Davies-Bouldin Index:0.9754</a:t>
          </a:r>
        </a:p>
      </dgm:t>
    </dgm:pt>
    <dgm:pt modelId="{8A839B54-9309-4635-BF7F-635587C0653D}" type="parTrans" cxnId="{3FF4598E-A220-4838-9B97-67C1FDE986F7}">
      <dgm:prSet/>
      <dgm:spPr/>
      <dgm:t>
        <a:bodyPr/>
        <a:lstStyle/>
        <a:p>
          <a:endParaRPr lang="en-US"/>
        </a:p>
      </dgm:t>
    </dgm:pt>
    <dgm:pt modelId="{8C30A3D3-FE4C-41AA-8128-ADB201FA422F}" type="sibTrans" cxnId="{3FF4598E-A220-4838-9B97-67C1FDE986F7}">
      <dgm:prSet/>
      <dgm:spPr/>
      <dgm:t>
        <a:bodyPr/>
        <a:lstStyle/>
        <a:p>
          <a:endParaRPr lang="en-US"/>
        </a:p>
      </dgm:t>
    </dgm:pt>
    <dgm:pt modelId="{69A96B67-4904-4CFA-9DD5-B3EE9AE88E0F}">
      <dgm:prSet/>
      <dgm:spPr/>
      <dgm:t>
        <a:bodyPr/>
        <a:lstStyle/>
        <a:p>
          <a:r>
            <a:rPr lang="en-IN" dirty="0"/>
            <a:t>Calinski-Harabasz:21179.5098</a:t>
          </a:r>
        </a:p>
      </dgm:t>
    </dgm:pt>
    <dgm:pt modelId="{BCA6E261-6817-4D68-A24A-9A48347BE884}" type="parTrans" cxnId="{9B83FD9C-01F0-4315-800F-F48D2434B8BC}">
      <dgm:prSet/>
      <dgm:spPr/>
      <dgm:t>
        <a:bodyPr/>
        <a:lstStyle/>
        <a:p>
          <a:endParaRPr lang="en-US"/>
        </a:p>
      </dgm:t>
    </dgm:pt>
    <dgm:pt modelId="{31F741A0-FA2D-4D37-96B0-3DCB5A2EBE4A}" type="sibTrans" cxnId="{9B83FD9C-01F0-4315-800F-F48D2434B8BC}">
      <dgm:prSet/>
      <dgm:spPr/>
      <dgm:t>
        <a:bodyPr/>
        <a:lstStyle/>
        <a:p>
          <a:endParaRPr lang="en-US"/>
        </a:p>
      </dgm:t>
    </dgm:pt>
    <dgm:pt modelId="{DB085266-F6F3-4213-95D8-1419CC763F47}" type="pres">
      <dgm:prSet presAssocID="{59141C2E-8140-45F4-B84C-FEFEB5FFA0B1}" presName="theList" presStyleCnt="0">
        <dgm:presLayoutVars>
          <dgm:dir/>
          <dgm:animLvl val="lvl"/>
          <dgm:resizeHandles val="exact"/>
        </dgm:presLayoutVars>
      </dgm:prSet>
      <dgm:spPr/>
    </dgm:pt>
    <dgm:pt modelId="{D34FFC52-7D88-498E-A0B0-12ADC15B9787}" type="pres">
      <dgm:prSet presAssocID="{F6E69ED3-1151-4053-9924-B69DBB61714B}" presName="compNode" presStyleCnt="0"/>
      <dgm:spPr/>
    </dgm:pt>
    <dgm:pt modelId="{4D50FDD8-B4E5-48D8-8831-E590820825F9}" type="pres">
      <dgm:prSet presAssocID="{F6E69ED3-1151-4053-9924-B69DBB61714B}" presName="aNode" presStyleLbl="bgShp" presStyleIdx="0" presStyleCnt="2"/>
      <dgm:spPr/>
    </dgm:pt>
    <dgm:pt modelId="{6D9E4E50-05ED-49BF-9DC8-6F4C0CFAC291}" type="pres">
      <dgm:prSet presAssocID="{F6E69ED3-1151-4053-9924-B69DBB61714B}" presName="textNode" presStyleLbl="bgShp" presStyleIdx="0" presStyleCnt="2"/>
      <dgm:spPr/>
    </dgm:pt>
    <dgm:pt modelId="{1E88282F-96F3-4501-9AA1-32118D49D40C}" type="pres">
      <dgm:prSet presAssocID="{F6E69ED3-1151-4053-9924-B69DBB61714B}" presName="compChildNode" presStyleCnt="0"/>
      <dgm:spPr/>
    </dgm:pt>
    <dgm:pt modelId="{856BA2D9-57B0-4476-95A1-4B2796EE332C}" type="pres">
      <dgm:prSet presAssocID="{F6E69ED3-1151-4053-9924-B69DBB61714B}" presName="theInnerList" presStyleCnt="0"/>
      <dgm:spPr/>
    </dgm:pt>
    <dgm:pt modelId="{C0D70309-E7E1-41B4-9B89-1162C197CFE5}" type="pres">
      <dgm:prSet presAssocID="{4A13AEE6-99F9-4318-9931-1CEE20C96053}" presName="childNode" presStyleLbl="node1" presStyleIdx="0" presStyleCnt="4">
        <dgm:presLayoutVars>
          <dgm:bulletEnabled val="1"/>
        </dgm:presLayoutVars>
      </dgm:prSet>
      <dgm:spPr/>
    </dgm:pt>
    <dgm:pt modelId="{9ED0E34D-AA65-4305-AE24-A318A4020E38}" type="pres">
      <dgm:prSet presAssocID="{4A13AEE6-99F9-4318-9931-1CEE20C96053}" presName="aSpace2" presStyleCnt="0"/>
      <dgm:spPr/>
    </dgm:pt>
    <dgm:pt modelId="{5C885D61-A498-410A-9122-396666BDC39B}" type="pres">
      <dgm:prSet presAssocID="{3506CF98-8827-424D-A4B9-1D8F5634438F}" presName="childNode" presStyleLbl="node1" presStyleIdx="1" presStyleCnt="4" custScaleX="117028">
        <dgm:presLayoutVars>
          <dgm:bulletEnabled val="1"/>
        </dgm:presLayoutVars>
      </dgm:prSet>
      <dgm:spPr/>
    </dgm:pt>
    <dgm:pt modelId="{AAA7B952-AB7D-4355-BE2A-2564AD2829A5}" type="pres">
      <dgm:prSet presAssocID="{F6E69ED3-1151-4053-9924-B69DBB61714B}" presName="aSpace" presStyleCnt="0"/>
      <dgm:spPr/>
    </dgm:pt>
    <dgm:pt modelId="{258DA970-27B5-47B8-B2FB-BABA8E6AD10D}" type="pres">
      <dgm:prSet presAssocID="{6B74A56E-0C89-4ABE-87F7-B59F10F244C1}" presName="compNode" presStyleCnt="0"/>
      <dgm:spPr/>
    </dgm:pt>
    <dgm:pt modelId="{7F95206A-62D7-4B00-A078-C067AAB05747}" type="pres">
      <dgm:prSet presAssocID="{6B74A56E-0C89-4ABE-87F7-B59F10F244C1}" presName="aNode" presStyleLbl="bgShp" presStyleIdx="1" presStyleCnt="2"/>
      <dgm:spPr/>
    </dgm:pt>
    <dgm:pt modelId="{E03CA3B0-C195-4C25-8724-2F877DD64DA2}" type="pres">
      <dgm:prSet presAssocID="{6B74A56E-0C89-4ABE-87F7-B59F10F244C1}" presName="textNode" presStyleLbl="bgShp" presStyleIdx="1" presStyleCnt="2"/>
      <dgm:spPr/>
    </dgm:pt>
    <dgm:pt modelId="{6F74CB98-1400-4F18-BE08-1473270A473B}" type="pres">
      <dgm:prSet presAssocID="{6B74A56E-0C89-4ABE-87F7-B59F10F244C1}" presName="compChildNode" presStyleCnt="0"/>
      <dgm:spPr/>
    </dgm:pt>
    <dgm:pt modelId="{BE28D1B1-AA5C-4621-99EC-C0785B30F670}" type="pres">
      <dgm:prSet presAssocID="{6B74A56E-0C89-4ABE-87F7-B59F10F244C1}" presName="theInnerList" presStyleCnt="0"/>
      <dgm:spPr/>
    </dgm:pt>
    <dgm:pt modelId="{1C52E53B-A524-479B-AAFF-8CD1B29D2D9C}" type="pres">
      <dgm:prSet presAssocID="{F6AD787B-C4ED-4B7A-A339-B30FE15D6A9A}" presName="childNode" presStyleLbl="node1" presStyleIdx="2" presStyleCnt="4">
        <dgm:presLayoutVars>
          <dgm:bulletEnabled val="1"/>
        </dgm:presLayoutVars>
      </dgm:prSet>
      <dgm:spPr/>
    </dgm:pt>
    <dgm:pt modelId="{B33A65E3-A4F4-449F-948E-7D3841CF04B4}" type="pres">
      <dgm:prSet presAssocID="{F6AD787B-C4ED-4B7A-A339-B30FE15D6A9A}" presName="aSpace2" presStyleCnt="0"/>
      <dgm:spPr/>
    </dgm:pt>
    <dgm:pt modelId="{3AEA397C-6FD0-47B5-A45D-6F6377128586}" type="pres">
      <dgm:prSet presAssocID="{B1D67210-1B6E-4914-9BA6-6F1918C41D57}" presName="childNode" presStyleLbl="node1" presStyleIdx="3" presStyleCnt="4">
        <dgm:presLayoutVars>
          <dgm:bulletEnabled val="1"/>
        </dgm:presLayoutVars>
      </dgm:prSet>
      <dgm:spPr/>
    </dgm:pt>
  </dgm:ptLst>
  <dgm:cxnLst>
    <dgm:cxn modelId="{8DCE8501-75AB-4DD7-9F45-C9A665C12B1F}" type="presOf" srcId="{6B74A56E-0C89-4ABE-87F7-B59F10F244C1}" destId="{7F95206A-62D7-4B00-A078-C067AAB05747}" srcOrd="0" destOrd="0" presId="urn:microsoft.com/office/officeart/2005/8/layout/lProcess2"/>
    <dgm:cxn modelId="{C7E9C705-0D9B-48FB-8ECA-A9E0EA75B77F}" type="presOf" srcId="{0F7CBA69-0223-47A4-9E07-B4C308914E97}" destId="{C0D70309-E7E1-41B4-9B89-1162C197CFE5}" srcOrd="0" destOrd="2" presId="urn:microsoft.com/office/officeart/2005/8/layout/lProcess2"/>
    <dgm:cxn modelId="{89F49207-47F7-48B7-B191-55A1917236AC}" type="presOf" srcId="{6FA27B21-823B-4A5C-8A23-D70EE907EE57}" destId="{1C52E53B-A524-479B-AAFF-8CD1B29D2D9C}" srcOrd="0" destOrd="2" presId="urn:microsoft.com/office/officeart/2005/8/layout/lProcess2"/>
    <dgm:cxn modelId="{C0A1BF0A-21F6-4EA5-9517-73B83F70CBE0}" srcId="{3506CF98-8827-424D-A4B9-1D8F5634438F}" destId="{B7E968F8-27A6-496D-9BAF-AF68DBEDD266}" srcOrd="2" destOrd="0" parTransId="{3AA992D6-C4FF-464A-8EBD-19FADC787586}" sibTransId="{62070308-A287-4DB4-828C-9E932F702E64}"/>
    <dgm:cxn modelId="{66B0BB17-2A0F-4681-972F-2DE90C24B958}" type="presOf" srcId="{800DBA75-2008-4C12-AF30-061958731A4E}" destId="{1C52E53B-A524-479B-AAFF-8CD1B29D2D9C}" srcOrd="0" destOrd="5" presId="urn:microsoft.com/office/officeart/2005/8/layout/lProcess2"/>
    <dgm:cxn modelId="{D34D0F1C-7C45-452F-AE29-F7F26CF38FDE}" srcId="{59141C2E-8140-45F4-B84C-FEFEB5FFA0B1}" destId="{6B74A56E-0C89-4ABE-87F7-B59F10F244C1}" srcOrd="1" destOrd="0" parTransId="{F3B68607-7F59-4712-8D9B-1986BF26E091}" sibTransId="{2697EA2A-3BA8-4188-BBED-5F6EFDCBAE91}"/>
    <dgm:cxn modelId="{5DE4101E-4DCD-49B1-803E-2EC182979BEF}" type="presOf" srcId="{5F0F5F90-008F-4467-BB1A-4DD8E07FD684}" destId="{C0D70309-E7E1-41B4-9B89-1162C197CFE5}" srcOrd="0" destOrd="5" presId="urn:microsoft.com/office/officeart/2005/8/layout/lProcess2"/>
    <dgm:cxn modelId="{A5894620-B9D5-43B2-B005-18FFA9D0EEB1}" type="presOf" srcId="{39A52FC0-BFF2-427C-94DC-D67289A112C6}" destId="{1C52E53B-A524-479B-AAFF-8CD1B29D2D9C}" srcOrd="0" destOrd="3" presId="urn:microsoft.com/office/officeart/2005/8/layout/lProcess2"/>
    <dgm:cxn modelId="{623BAB29-82BE-4800-9E46-192473EAB098}" type="presOf" srcId="{AC38D790-A9CD-49C4-A4B6-9AFE0F7D6279}" destId="{5C885D61-A498-410A-9122-396666BDC39B}" srcOrd="0" destOrd="2" presId="urn:microsoft.com/office/officeart/2005/8/layout/lProcess2"/>
    <dgm:cxn modelId="{51380330-9050-4907-8635-0DF304CABDE3}" srcId="{B1D67210-1B6E-4914-9BA6-6F1918C41D57}" destId="{BFE95A0A-9FC4-4C34-BC43-C5D5CEC3892C}" srcOrd="0" destOrd="0" parTransId="{40DCA847-7789-435E-A339-C738931C71A8}" sibTransId="{6DA165F2-5E0F-41BB-8794-B96F1FC8E897}"/>
    <dgm:cxn modelId="{10249032-E627-4CCB-9F72-8AD506D7B578}" srcId="{3506CF98-8827-424D-A4B9-1D8F5634438F}" destId="{AC38D790-A9CD-49C4-A4B6-9AFE0F7D6279}" srcOrd="1" destOrd="0" parTransId="{99BCF6B3-2C0B-49D1-A62E-6C6A6031C2FC}" sibTransId="{FC57DA29-925B-4D14-9D23-2EF5C16A5C77}"/>
    <dgm:cxn modelId="{2AB6315C-D780-4B85-995F-3CAB8167249E}" type="presOf" srcId="{B1D67210-1B6E-4914-9BA6-6F1918C41D57}" destId="{3AEA397C-6FD0-47B5-A45D-6F6377128586}" srcOrd="0" destOrd="0" presId="urn:microsoft.com/office/officeart/2005/8/layout/lProcess2"/>
    <dgm:cxn modelId="{8B556D62-3D9A-44D3-B5D5-12CB645F94E0}" type="presOf" srcId="{62990E11-CA62-465D-8EE8-E7CCF31330AC}" destId="{5C885D61-A498-410A-9122-396666BDC39B}" srcOrd="0" destOrd="1" presId="urn:microsoft.com/office/officeart/2005/8/layout/lProcess2"/>
    <dgm:cxn modelId="{5CF85963-FCD3-471B-A820-9C9F19C92BFB}" srcId="{F6AD787B-C4ED-4B7A-A339-B30FE15D6A9A}" destId="{800DBA75-2008-4C12-AF30-061958731A4E}" srcOrd="4" destOrd="0" parTransId="{F25BBDD4-6D3C-4A5D-BC12-5452DA951EC2}" sibTransId="{840C12B2-1D38-493C-A4B0-9F62ED4E3130}"/>
    <dgm:cxn modelId="{ED574064-1ED3-4722-BE7C-19EFB32603FF}" type="presOf" srcId="{69A96B67-4904-4CFA-9DD5-B3EE9AE88E0F}" destId="{3AEA397C-6FD0-47B5-A45D-6F6377128586}" srcOrd="0" destOrd="3" presId="urn:microsoft.com/office/officeart/2005/8/layout/lProcess2"/>
    <dgm:cxn modelId="{9B41676A-C659-4217-9C0A-9A48D16B2A60}" srcId="{F6E69ED3-1151-4053-9924-B69DBB61714B}" destId="{4A13AEE6-99F9-4318-9931-1CEE20C96053}" srcOrd="0" destOrd="0" parTransId="{405DF8BA-6902-4BB8-9155-E141597E2418}" sibTransId="{34DD0BF8-9205-4E2B-9C18-891E9508B706}"/>
    <dgm:cxn modelId="{C3BA3450-5559-4121-8509-EA7EC951847D}" type="presOf" srcId="{3506CF98-8827-424D-A4B9-1D8F5634438F}" destId="{5C885D61-A498-410A-9122-396666BDC39B}" srcOrd="0" destOrd="0" presId="urn:microsoft.com/office/officeart/2005/8/layout/lProcess2"/>
    <dgm:cxn modelId="{42030073-A579-4EC0-B687-677FB5A4CB57}" srcId="{4A13AEE6-99F9-4318-9931-1CEE20C96053}" destId="{0F7CBA69-0223-47A4-9E07-B4C308914E97}" srcOrd="1" destOrd="0" parTransId="{FC77BC4D-3CBF-45C4-8B28-3AD97C6B8C96}" sibTransId="{195F700B-852A-48C3-ADDA-138A7FB2C804}"/>
    <dgm:cxn modelId="{AC74DC74-E387-4296-9BEF-95A6BD691F6A}" type="presOf" srcId="{F6E69ED3-1151-4053-9924-B69DBB61714B}" destId="{4D50FDD8-B4E5-48D8-8831-E590820825F9}" srcOrd="0" destOrd="0" presId="urn:microsoft.com/office/officeart/2005/8/layout/lProcess2"/>
    <dgm:cxn modelId="{9601F156-9E56-4799-95B0-E2CBE1AED999}" type="presOf" srcId="{4A13AEE6-99F9-4318-9931-1CEE20C96053}" destId="{C0D70309-E7E1-41B4-9B89-1162C197CFE5}" srcOrd="0" destOrd="0" presId="urn:microsoft.com/office/officeart/2005/8/layout/lProcess2"/>
    <dgm:cxn modelId="{78D16279-996E-4483-B436-AF9032BBD942}" srcId="{6B74A56E-0C89-4ABE-87F7-B59F10F244C1}" destId="{F6AD787B-C4ED-4B7A-A339-B30FE15D6A9A}" srcOrd="0" destOrd="0" parTransId="{78AB2098-D70C-4A96-BF8E-FD0511CABF5E}" sibTransId="{4DB2F458-77E0-4702-BE5C-7D17D0C2C589}"/>
    <dgm:cxn modelId="{2D6B167A-4594-450F-9C4E-581A5473991B}" srcId="{3506CF98-8827-424D-A4B9-1D8F5634438F}" destId="{62990E11-CA62-465D-8EE8-E7CCF31330AC}" srcOrd="0" destOrd="0" parTransId="{A2AAE935-761B-4F0B-B7D5-B09A47858243}" sibTransId="{A90150BC-0485-4A36-98ED-D9BDFA3456B2}"/>
    <dgm:cxn modelId="{EC1DC47B-35A8-4B7C-BCE0-B996CB9828B1}" type="presOf" srcId="{1BC8B4F2-4A64-4637-93AC-4DB68D4289EB}" destId="{C0D70309-E7E1-41B4-9B89-1162C197CFE5}" srcOrd="0" destOrd="4" presId="urn:microsoft.com/office/officeart/2005/8/layout/lProcess2"/>
    <dgm:cxn modelId="{3E3B157E-0E3F-4428-80BA-4EA432B4F7CC}" type="presOf" srcId="{F6E69ED3-1151-4053-9924-B69DBB61714B}" destId="{6D9E4E50-05ED-49BF-9DC8-6F4C0CFAC291}" srcOrd="1" destOrd="0" presId="urn:microsoft.com/office/officeart/2005/8/layout/lProcess2"/>
    <dgm:cxn modelId="{4169EF80-03C7-4E40-A2AE-4A0EFE0347B3}" type="presOf" srcId="{BFE95A0A-9FC4-4C34-BC43-C5D5CEC3892C}" destId="{3AEA397C-6FD0-47B5-A45D-6F6377128586}" srcOrd="0" destOrd="1" presId="urn:microsoft.com/office/officeart/2005/8/layout/lProcess2"/>
    <dgm:cxn modelId="{BB475083-722C-4DF8-BFEE-5983F3FF675C}" srcId="{4A13AEE6-99F9-4318-9931-1CEE20C96053}" destId="{5F0F5F90-008F-4467-BB1A-4DD8E07FD684}" srcOrd="4" destOrd="0" parTransId="{DDC67A78-761A-404C-9C9D-F3CDDE3B973B}" sibTransId="{CDF6741F-A552-494F-BD00-0B5354EB36CC}"/>
    <dgm:cxn modelId="{B8770B84-83E7-427D-9F5B-374510E65E36}" srcId="{F6AD787B-C4ED-4B7A-A339-B30FE15D6A9A}" destId="{0A088920-E5F4-4038-8758-283849B0C3BF}" srcOrd="0" destOrd="0" parTransId="{637D36B3-A716-4BD3-BA9E-AD0A7B5C04DF}" sibTransId="{16FE7F97-65CD-454D-8C42-66867968E90F}"/>
    <dgm:cxn modelId="{D1584485-117E-49C9-8EDD-11F72D1D926B}" type="presOf" srcId="{59141C2E-8140-45F4-B84C-FEFEB5FFA0B1}" destId="{DB085266-F6F3-4213-95D8-1419CC763F47}" srcOrd="0" destOrd="0" presId="urn:microsoft.com/office/officeart/2005/8/layout/lProcess2"/>
    <dgm:cxn modelId="{7E0E5F88-2052-416D-ABD2-4A6B6E8E0CD4}" type="presOf" srcId="{F6AD787B-C4ED-4B7A-A339-B30FE15D6A9A}" destId="{1C52E53B-A524-479B-AAFF-8CD1B29D2D9C}" srcOrd="0" destOrd="0" presId="urn:microsoft.com/office/officeart/2005/8/layout/lProcess2"/>
    <dgm:cxn modelId="{3FF4598E-A220-4838-9B97-67C1FDE986F7}" srcId="{B1D67210-1B6E-4914-9BA6-6F1918C41D57}" destId="{CC874084-6428-4AA2-92C5-F055A7E59EC4}" srcOrd="1" destOrd="0" parTransId="{8A839B54-9309-4635-BF7F-635587C0653D}" sibTransId="{8C30A3D3-FE4C-41AA-8128-ADB201FA422F}"/>
    <dgm:cxn modelId="{CD795394-1275-46C5-BDF8-FAAEF56E2AD8}" srcId="{F6AD787B-C4ED-4B7A-A339-B30FE15D6A9A}" destId="{39A52FC0-BFF2-427C-94DC-D67289A112C6}" srcOrd="2" destOrd="0" parTransId="{40B38FB7-CFE4-47F6-BA10-F121FC1578F4}" sibTransId="{58FD6D8A-196C-4740-9A42-003C121EC9BB}"/>
    <dgm:cxn modelId="{9B83FD9C-01F0-4315-800F-F48D2434B8BC}" srcId="{B1D67210-1B6E-4914-9BA6-6F1918C41D57}" destId="{69A96B67-4904-4CFA-9DD5-B3EE9AE88E0F}" srcOrd="2" destOrd="0" parTransId="{BCA6E261-6817-4D68-A24A-9A48347BE884}" sibTransId="{31F741A0-FA2D-4D37-96B0-3DCB5A2EBE4A}"/>
    <dgm:cxn modelId="{800BBDA2-3B31-45AA-91FA-620815AE9CA4}" srcId="{F6AD787B-C4ED-4B7A-A339-B30FE15D6A9A}" destId="{72410204-F701-4071-98B7-29AA7747E8C8}" srcOrd="3" destOrd="0" parTransId="{3089F346-B08B-41BF-8125-A411C20304F3}" sibTransId="{FCB6A140-C086-453B-A435-5B548D463D53}"/>
    <dgm:cxn modelId="{54E287A5-2474-47DF-B7CA-C694E67A5AF5}" type="presOf" srcId="{6B74A56E-0C89-4ABE-87F7-B59F10F244C1}" destId="{E03CA3B0-C195-4C25-8724-2F877DD64DA2}" srcOrd="1" destOrd="0" presId="urn:microsoft.com/office/officeart/2005/8/layout/lProcess2"/>
    <dgm:cxn modelId="{E86578A9-0096-41A6-BCBD-BF584E62B31B}" srcId="{59141C2E-8140-45F4-B84C-FEFEB5FFA0B1}" destId="{F6E69ED3-1151-4053-9924-B69DBB61714B}" srcOrd="0" destOrd="0" parTransId="{58132474-78A6-4DC6-935E-6E867035A895}" sibTransId="{00FCE373-A632-4589-BBDA-F08FC60E6528}"/>
    <dgm:cxn modelId="{6132CDAC-C71A-4094-8099-C35A17EAF3C6}" type="presOf" srcId="{F90DDA52-BA8C-4957-8550-388130B5BD8E}" destId="{C0D70309-E7E1-41B4-9B89-1162C197CFE5}" srcOrd="0" destOrd="3" presId="urn:microsoft.com/office/officeart/2005/8/layout/lProcess2"/>
    <dgm:cxn modelId="{3EB2D5AD-60BE-4856-834C-DEB6EB2F9920}" srcId="{4A13AEE6-99F9-4318-9931-1CEE20C96053}" destId="{A1B7AD12-7189-4D65-BC68-3630F212D488}" srcOrd="0" destOrd="0" parTransId="{D5A05063-C7BE-4061-9795-B33D7772E049}" sibTransId="{E5D20883-A357-46B8-85E7-E237A77FFB7F}"/>
    <dgm:cxn modelId="{603B15AF-1ED6-4428-83E3-A761987E523E}" srcId="{4A13AEE6-99F9-4318-9931-1CEE20C96053}" destId="{F90DDA52-BA8C-4957-8550-388130B5BD8E}" srcOrd="2" destOrd="0" parTransId="{20F4A49F-6491-4A34-B49C-381B20DF9150}" sibTransId="{85E5CCFD-4C2B-4723-9C2F-5A051A0E2CA7}"/>
    <dgm:cxn modelId="{646C73AF-6FB6-47C0-9E36-6011FB521864}" type="presOf" srcId="{A1B7AD12-7189-4D65-BC68-3630F212D488}" destId="{C0D70309-E7E1-41B4-9B89-1162C197CFE5}" srcOrd="0" destOrd="1" presId="urn:microsoft.com/office/officeart/2005/8/layout/lProcess2"/>
    <dgm:cxn modelId="{808F1FB5-915E-4B0E-9235-75419541C62A}" srcId="{4A13AEE6-99F9-4318-9931-1CEE20C96053}" destId="{1BC8B4F2-4A64-4637-93AC-4DB68D4289EB}" srcOrd="3" destOrd="0" parTransId="{87BBFACA-FF9A-4D6B-BD36-DB1A8FF14DB8}" sibTransId="{B0AD6ABB-9E00-4BA5-98CD-4291692A723E}"/>
    <dgm:cxn modelId="{293E4BD1-AF97-4219-9DBB-4F563D449BED}" srcId="{F6AD787B-C4ED-4B7A-A339-B30FE15D6A9A}" destId="{6FA27B21-823B-4A5C-8A23-D70EE907EE57}" srcOrd="1" destOrd="0" parTransId="{31DADFB5-95A2-4DCB-BAEA-37387A8C2E7F}" sibTransId="{FA7B5DB5-8760-4307-A1D1-B46673151C0B}"/>
    <dgm:cxn modelId="{6D5CC4DB-2168-46A1-AFA3-411F267C15FB}" type="presOf" srcId="{0A088920-E5F4-4038-8758-283849B0C3BF}" destId="{1C52E53B-A524-479B-AAFF-8CD1B29D2D9C}" srcOrd="0" destOrd="1" presId="urn:microsoft.com/office/officeart/2005/8/layout/lProcess2"/>
    <dgm:cxn modelId="{DF65A1DF-29C6-4DC2-80BF-22E637EFB134}" type="presOf" srcId="{B7E968F8-27A6-496D-9BAF-AF68DBEDD266}" destId="{5C885D61-A498-410A-9122-396666BDC39B}" srcOrd="0" destOrd="3" presId="urn:microsoft.com/office/officeart/2005/8/layout/lProcess2"/>
    <dgm:cxn modelId="{565D91EC-3C1F-4374-8142-C83EC36923D1}" srcId="{F6E69ED3-1151-4053-9924-B69DBB61714B}" destId="{3506CF98-8827-424D-A4B9-1D8F5634438F}" srcOrd="1" destOrd="0" parTransId="{713C9151-1631-43E5-ABF8-05DAFFCB56AF}" sibTransId="{F948BDAE-998D-4874-8A5D-AE9A03A65343}"/>
    <dgm:cxn modelId="{4EFD50F9-3D22-4F55-AB77-DBFCEFE2C1EB}" type="presOf" srcId="{72410204-F701-4071-98B7-29AA7747E8C8}" destId="{1C52E53B-A524-479B-AAFF-8CD1B29D2D9C}" srcOrd="0" destOrd="4" presId="urn:microsoft.com/office/officeart/2005/8/layout/lProcess2"/>
    <dgm:cxn modelId="{94D6F7F9-C277-4041-842A-CFB6A737A9A7}" type="presOf" srcId="{CC874084-6428-4AA2-92C5-F055A7E59EC4}" destId="{3AEA397C-6FD0-47B5-A45D-6F6377128586}" srcOrd="0" destOrd="2" presId="urn:microsoft.com/office/officeart/2005/8/layout/lProcess2"/>
    <dgm:cxn modelId="{23C19FFF-2AAA-40A3-9DEB-9DA150BDB5EE}" srcId="{6B74A56E-0C89-4ABE-87F7-B59F10F244C1}" destId="{B1D67210-1B6E-4914-9BA6-6F1918C41D57}" srcOrd="1" destOrd="0" parTransId="{230429E9-9EC5-4236-A751-37094D50B1C0}" sibTransId="{C25AC90D-4578-4D66-BB54-B468B95C7254}"/>
    <dgm:cxn modelId="{26FB4793-D369-4AB6-B66E-84571AB12C99}" type="presParOf" srcId="{DB085266-F6F3-4213-95D8-1419CC763F47}" destId="{D34FFC52-7D88-498E-A0B0-12ADC15B9787}" srcOrd="0" destOrd="0" presId="urn:microsoft.com/office/officeart/2005/8/layout/lProcess2"/>
    <dgm:cxn modelId="{3BB8CADB-285D-49DD-8CE6-08F8D1CDC7C8}" type="presParOf" srcId="{D34FFC52-7D88-498E-A0B0-12ADC15B9787}" destId="{4D50FDD8-B4E5-48D8-8831-E590820825F9}" srcOrd="0" destOrd="0" presId="urn:microsoft.com/office/officeart/2005/8/layout/lProcess2"/>
    <dgm:cxn modelId="{8C652470-34BB-4C98-9951-3E3F236C7904}" type="presParOf" srcId="{D34FFC52-7D88-498E-A0B0-12ADC15B9787}" destId="{6D9E4E50-05ED-49BF-9DC8-6F4C0CFAC291}" srcOrd="1" destOrd="0" presId="urn:microsoft.com/office/officeart/2005/8/layout/lProcess2"/>
    <dgm:cxn modelId="{352FFC9A-2EF7-46D1-975C-1408C54664FB}" type="presParOf" srcId="{D34FFC52-7D88-498E-A0B0-12ADC15B9787}" destId="{1E88282F-96F3-4501-9AA1-32118D49D40C}" srcOrd="2" destOrd="0" presId="urn:microsoft.com/office/officeart/2005/8/layout/lProcess2"/>
    <dgm:cxn modelId="{B44DD9F0-2FF5-4918-A980-7801D056D3C3}" type="presParOf" srcId="{1E88282F-96F3-4501-9AA1-32118D49D40C}" destId="{856BA2D9-57B0-4476-95A1-4B2796EE332C}" srcOrd="0" destOrd="0" presId="urn:microsoft.com/office/officeart/2005/8/layout/lProcess2"/>
    <dgm:cxn modelId="{E5750688-6BAB-4C3B-AAF2-3753C4951F60}" type="presParOf" srcId="{856BA2D9-57B0-4476-95A1-4B2796EE332C}" destId="{C0D70309-E7E1-41B4-9B89-1162C197CFE5}" srcOrd="0" destOrd="0" presId="urn:microsoft.com/office/officeart/2005/8/layout/lProcess2"/>
    <dgm:cxn modelId="{751CF24F-2C44-4034-90F6-1056D09897AF}" type="presParOf" srcId="{856BA2D9-57B0-4476-95A1-4B2796EE332C}" destId="{9ED0E34D-AA65-4305-AE24-A318A4020E38}" srcOrd="1" destOrd="0" presId="urn:microsoft.com/office/officeart/2005/8/layout/lProcess2"/>
    <dgm:cxn modelId="{432A71AE-EB79-4C5E-87C6-E43C0601DBF3}" type="presParOf" srcId="{856BA2D9-57B0-4476-95A1-4B2796EE332C}" destId="{5C885D61-A498-410A-9122-396666BDC39B}" srcOrd="2" destOrd="0" presId="urn:microsoft.com/office/officeart/2005/8/layout/lProcess2"/>
    <dgm:cxn modelId="{E770B77D-9131-45FC-897E-7D1DB56C39E0}" type="presParOf" srcId="{DB085266-F6F3-4213-95D8-1419CC763F47}" destId="{AAA7B952-AB7D-4355-BE2A-2564AD2829A5}" srcOrd="1" destOrd="0" presId="urn:microsoft.com/office/officeart/2005/8/layout/lProcess2"/>
    <dgm:cxn modelId="{2A9E29F5-8393-40D6-93A3-417A56263DC2}" type="presParOf" srcId="{DB085266-F6F3-4213-95D8-1419CC763F47}" destId="{258DA970-27B5-47B8-B2FB-BABA8E6AD10D}" srcOrd="2" destOrd="0" presId="urn:microsoft.com/office/officeart/2005/8/layout/lProcess2"/>
    <dgm:cxn modelId="{665F5E0F-6121-47E0-BEAF-27220CBEE743}" type="presParOf" srcId="{258DA970-27B5-47B8-B2FB-BABA8E6AD10D}" destId="{7F95206A-62D7-4B00-A078-C067AAB05747}" srcOrd="0" destOrd="0" presId="urn:microsoft.com/office/officeart/2005/8/layout/lProcess2"/>
    <dgm:cxn modelId="{3B91D227-F2A7-4AF5-93B2-30BBFCE0B1FC}" type="presParOf" srcId="{258DA970-27B5-47B8-B2FB-BABA8E6AD10D}" destId="{E03CA3B0-C195-4C25-8724-2F877DD64DA2}" srcOrd="1" destOrd="0" presId="urn:microsoft.com/office/officeart/2005/8/layout/lProcess2"/>
    <dgm:cxn modelId="{43B91497-1B24-4D47-A18E-745FD19B68E3}" type="presParOf" srcId="{258DA970-27B5-47B8-B2FB-BABA8E6AD10D}" destId="{6F74CB98-1400-4F18-BE08-1473270A473B}" srcOrd="2" destOrd="0" presId="urn:microsoft.com/office/officeart/2005/8/layout/lProcess2"/>
    <dgm:cxn modelId="{A489C7FA-EE88-4522-9718-F92B56D44113}" type="presParOf" srcId="{6F74CB98-1400-4F18-BE08-1473270A473B}" destId="{BE28D1B1-AA5C-4621-99EC-C0785B30F670}" srcOrd="0" destOrd="0" presId="urn:microsoft.com/office/officeart/2005/8/layout/lProcess2"/>
    <dgm:cxn modelId="{1A9546FB-16A1-4057-91EE-54D7A0E6A506}" type="presParOf" srcId="{BE28D1B1-AA5C-4621-99EC-C0785B30F670}" destId="{1C52E53B-A524-479B-AAFF-8CD1B29D2D9C}" srcOrd="0" destOrd="0" presId="urn:microsoft.com/office/officeart/2005/8/layout/lProcess2"/>
    <dgm:cxn modelId="{20A7234C-D3B5-4687-AD77-5241FD200442}" type="presParOf" srcId="{BE28D1B1-AA5C-4621-99EC-C0785B30F670}" destId="{B33A65E3-A4F4-449F-948E-7D3841CF04B4}" srcOrd="1" destOrd="0" presId="urn:microsoft.com/office/officeart/2005/8/layout/lProcess2"/>
    <dgm:cxn modelId="{BCD9B75B-C569-402A-8660-7544DDA8F44C}" type="presParOf" srcId="{BE28D1B1-AA5C-4621-99EC-C0785B30F670}" destId="{3AEA397C-6FD0-47B5-A45D-6F6377128586}"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141C2E-8140-45F4-B84C-FEFEB5FFA0B1}"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IN"/>
        </a:p>
      </dgm:t>
    </dgm:pt>
    <dgm:pt modelId="{6B74A56E-0C89-4ABE-87F7-B59F10F244C1}">
      <dgm:prSet phldrT="[Text]" custT="1"/>
      <dgm:spPr/>
      <dgm:t>
        <a:bodyPr/>
        <a:lstStyle/>
        <a:p>
          <a:r>
            <a:rPr lang="en-IN" sz="3600" dirty="0"/>
            <a:t>t-SNE </a:t>
          </a:r>
        </a:p>
        <a:p>
          <a:r>
            <a:rPr lang="en-IN" sz="3600" dirty="0"/>
            <a:t> Genre Data</a:t>
          </a:r>
        </a:p>
      </dgm:t>
    </dgm:pt>
    <dgm:pt modelId="{F3B68607-7F59-4712-8D9B-1986BF26E091}" type="parTrans" cxnId="{D34D0F1C-7C45-452F-AE29-F7F26CF38FDE}">
      <dgm:prSet/>
      <dgm:spPr/>
      <dgm:t>
        <a:bodyPr/>
        <a:lstStyle/>
        <a:p>
          <a:endParaRPr lang="en-IN"/>
        </a:p>
      </dgm:t>
    </dgm:pt>
    <dgm:pt modelId="{2697EA2A-3BA8-4188-BBED-5F6EFDCBAE91}" type="sibTrans" cxnId="{D34D0F1C-7C45-452F-AE29-F7F26CF38FDE}">
      <dgm:prSet/>
      <dgm:spPr/>
      <dgm:t>
        <a:bodyPr/>
        <a:lstStyle/>
        <a:p>
          <a:endParaRPr lang="en-IN"/>
        </a:p>
      </dgm:t>
    </dgm:pt>
    <dgm:pt modelId="{F6AD787B-C4ED-4B7A-A339-B30FE15D6A9A}">
      <dgm:prSet phldrT="[Text]"/>
      <dgm:spPr/>
      <dgm:t>
        <a:bodyPr/>
        <a:lstStyle/>
        <a:p>
          <a:r>
            <a:rPr lang="en-IN" dirty="0"/>
            <a:t>Best Parameters</a:t>
          </a:r>
        </a:p>
      </dgm:t>
    </dgm:pt>
    <dgm:pt modelId="{78AB2098-D70C-4A96-BF8E-FD0511CABF5E}" type="parTrans" cxnId="{78D16279-996E-4483-B436-AF9032BBD942}">
      <dgm:prSet/>
      <dgm:spPr/>
      <dgm:t>
        <a:bodyPr/>
        <a:lstStyle/>
        <a:p>
          <a:endParaRPr lang="en-IN"/>
        </a:p>
      </dgm:t>
    </dgm:pt>
    <dgm:pt modelId="{4DB2F458-77E0-4702-BE5C-7D17D0C2C589}" type="sibTrans" cxnId="{78D16279-996E-4483-B436-AF9032BBD942}">
      <dgm:prSet/>
      <dgm:spPr/>
      <dgm:t>
        <a:bodyPr/>
        <a:lstStyle/>
        <a:p>
          <a:endParaRPr lang="en-IN"/>
        </a:p>
      </dgm:t>
    </dgm:pt>
    <dgm:pt modelId="{B1D67210-1B6E-4914-9BA6-6F1918C41D57}">
      <dgm:prSet phldrT="[Text]"/>
      <dgm:spPr/>
      <dgm:t>
        <a:bodyPr/>
        <a:lstStyle/>
        <a:p>
          <a:r>
            <a:rPr lang="en-IN" dirty="0"/>
            <a:t>Test Data Evaluation</a:t>
          </a:r>
        </a:p>
        <a:p>
          <a:r>
            <a:rPr lang="en-IN" dirty="0"/>
            <a:t>KL Divergence : 0.4223</a:t>
          </a:r>
        </a:p>
      </dgm:t>
    </dgm:pt>
    <dgm:pt modelId="{230429E9-9EC5-4236-A751-37094D50B1C0}" type="parTrans" cxnId="{23C19FFF-2AAA-40A3-9DEB-9DA150BDB5EE}">
      <dgm:prSet/>
      <dgm:spPr/>
      <dgm:t>
        <a:bodyPr/>
        <a:lstStyle/>
        <a:p>
          <a:endParaRPr lang="en-IN"/>
        </a:p>
      </dgm:t>
    </dgm:pt>
    <dgm:pt modelId="{C25AC90D-4578-4D66-BB54-B468B95C7254}" type="sibTrans" cxnId="{23C19FFF-2AAA-40A3-9DEB-9DA150BDB5EE}">
      <dgm:prSet/>
      <dgm:spPr/>
      <dgm:t>
        <a:bodyPr/>
        <a:lstStyle/>
        <a:p>
          <a:endParaRPr lang="en-IN"/>
        </a:p>
      </dgm:t>
    </dgm:pt>
    <dgm:pt modelId="{97D5A042-3370-4B55-9A27-A8C161DEEC10}">
      <dgm:prSet phldrT="[Text]" custT="1"/>
      <dgm:spPr/>
      <dgm:t>
        <a:bodyPr/>
        <a:lstStyle/>
        <a:p>
          <a:r>
            <a:rPr lang="en-IN" sz="3600" dirty="0"/>
            <a:t>PCA </a:t>
          </a:r>
        </a:p>
        <a:p>
          <a:r>
            <a:rPr lang="en-IN" sz="3600" dirty="0"/>
            <a:t>Data</a:t>
          </a:r>
        </a:p>
      </dgm:t>
    </dgm:pt>
    <dgm:pt modelId="{6DAFD731-9C6B-4FC7-93FA-EF079C40DE66}" type="parTrans" cxnId="{D5293BFB-7A8F-40D0-9097-0FC951C2818B}">
      <dgm:prSet/>
      <dgm:spPr/>
      <dgm:t>
        <a:bodyPr/>
        <a:lstStyle/>
        <a:p>
          <a:endParaRPr lang="en-IN"/>
        </a:p>
      </dgm:t>
    </dgm:pt>
    <dgm:pt modelId="{48EDC9DB-E73D-4EDA-8DA1-3036FE5DFF03}" type="sibTrans" cxnId="{D5293BFB-7A8F-40D0-9097-0FC951C2818B}">
      <dgm:prSet/>
      <dgm:spPr/>
      <dgm:t>
        <a:bodyPr/>
        <a:lstStyle/>
        <a:p>
          <a:endParaRPr lang="en-IN"/>
        </a:p>
      </dgm:t>
    </dgm:pt>
    <dgm:pt modelId="{1491E653-A12E-423C-9012-1E03E7B6F375}">
      <dgm:prSet phldrT="[Text]"/>
      <dgm:spPr/>
      <dgm:t>
        <a:bodyPr/>
        <a:lstStyle/>
        <a:p>
          <a:r>
            <a:rPr lang="en-IN" dirty="0" err="1"/>
            <a:t>PCA__svd_solver:’auto</a:t>
          </a:r>
          <a:r>
            <a:rPr lang="en-IN" dirty="0"/>
            <a:t>’</a:t>
          </a:r>
        </a:p>
      </dgm:t>
    </dgm:pt>
    <dgm:pt modelId="{8270E324-35C3-491F-8013-74C4B19E5D9D}" type="parTrans" cxnId="{CCDB05A9-1CD5-4056-B576-41CACE3C7BE0}">
      <dgm:prSet/>
      <dgm:spPr/>
      <dgm:t>
        <a:bodyPr/>
        <a:lstStyle/>
        <a:p>
          <a:endParaRPr lang="en-US"/>
        </a:p>
      </dgm:t>
    </dgm:pt>
    <dgm:pt modelId="{FF2A2F9F-788E-4099-B522-BB0FC4BEFF38}" type="sibTrans" cxnId="{CCDB05A9-1CD5-4056-B576-41CACE3C7BE0}">
      <dgm:prSet/>
      <dgm:spPr/>
      <dgm:t>
        <a:bodyPr/>
        <a:lstStyle/>
        <a:p>
          <a:endParaRPr lang="en-US"/>
        </a:p>
      </dgm:t>
    </dgm:pt>
    <dgm:pt modelId="{AFF44B96-5529-4DFD-99CC-E5BA2A0E8B30}">
      <dgm:prSet phldrT="[Text]"/>
      <dgm:spPr/>
      <dgm:t>
        <a:bodyPr/>
        <a:lstStyle/>
        <a:p>
          <a:r>
            <a:rPr lang="en-IN" dirty="0"/>
            <a:t>PCA__tol:0.0001</a:t>
          </a:r>
        </a:p>
      </dgm:t>
    </dgm:pt>
    <dgm:pt modelId="{B3FDC0E4-D6D2-4380-A9B0-BDBEEDF957E6}" type="parTrans" cxnId="{B313D42F-8E16-4407-9AD1-2CF2EAAF1789}">
      <dgm:prSet/>
      <dgm:spPr/>
      <dgm:t>
        <a:bodyPr/>
        <a:lstStyle/>
        <a:p>
          <a:endParaRPr lang="en-US"/>
        </a:p>
      </dgm:t>
    </dgm:pt>
    <dgm:pt modelId="{1FBCBFD5-2F8A-4294-995B-085ADE94567F}" type="sibTrans" cxnId="{B313D42F-8E16-4407-9AD1-2CF2EAAF1789}">
      <dgm:prSet/>
      <dgm:spPr/>
      <dgm:t>
        <a:bodyPr/>
        <a:lstStyle/>
        <a:p>
          <a:endParaRPr lang="en-US"/>
        </a:p>
      </dgm:t>
    </dgm:pt>
    <dgm:pt modelId="{75FA281A-F801-43B2-BBB6-B15E776229DC}">
      <dgm:prSet phldrT="[Text]"/>
      <dgm:spPr/>
      <dgm:t>
        <a:bodyPr/>
        <a:lstStyle/>
        <a:p>
          <a:r>
            <a:rPr lang="en-IN" dirty="0"/>
            <a:t>PCA__</a:t>
          </a:r>
          <a:r>
            <a:rPr lang="en-IN" dirty="0" err="1"/>
            <a:t>whiten:True</a:t>
          </a:r>
          <a:endParaRPr lang="en-IN" dirty="0"/>
        </a:p>
      </dgm:t>
    </dgm:pt>
    <dgm:pt modelId="{5CD0052D-D136-43BA-8D01-CBFD68DD34E9}" type="parTrans" cxnId="{E613FE53-148D-4CE6-948E-AE7B9C4295CB}">
      <dgm:prSet/>
      <dgm:spPr/>
      <dgm:t>
        <a:bodyPr/>
        <a:lstStyle/>
        <a:p>
          <a:endParaRPr lang="en-US"/>
        </a:p>
      </dgm:t>
    </dgm:pt>
    <dgm:pt modelId="{4C0D0580-9669-4722-A8FE-5F99BA65134E}" type="sibTrans" cxnId="{E613FE53-148D-4CE6-948E-AE7B9C4295CB}">
      <dgm:prSet/>
      <dgm:spPr/>
      <dgm:t>
        <a:bodyPr/>
        <a:lstStyle/>
        <a:p>
          <a:endParaRPr lang="en-US"/>
        </a:p>
      </dgm:t>
    </dgm:pt>
    <dgm:pt modelId="{A173BBB5-7229-494B-9F4D-C5A9713710EF}">
      <dgm:prSet phldrT="[Text]"/>
      <dgm:spPr/>
      <dgm:t>
        <a:bodyPr/>
        <a:lstStyle/>
        <a:p>
          <a:r>
            <a:rPr lang="en-IN" dirty="0"/>
            <a:t>Early_exaggeration:24</a:t>
          </a:r>
        </a:p>
      </dgm:t>
    </dgm:pt>
    <dgm:pt modelId="{F166DE10-FC27-408C-AA28-5AB93F63B987}" type="parTrans" cxnId="{F932275B-DB0E-42EF-9FC0-45892E6BD322}">
      <dgm:prSet/>
      <dgm:spPr/>
      <dgm:t>
        <a:bodyPr/>
        <a:lstStyle/>
        <a:p>
          <a:endParaRPr lang="en-US"/>
        </a:p>
      </dgm:t>
    </dgm:pt>
    <dgm:pt modelId="{DBAB0EAA-59E8-4626-B33B-BEB6A4619858}" type="sibTrans" cxnId="{F932275B-DB0E-42EF-9FC0-45892E6BD322}">
      <dgm:prSet/>
      <dgm:spPr/>
      <dgm:t>
        <a:bodyPr/>
        <a:lstStyle/>
        <a:p>
          <a:endParaRPr lang="en-US"/>
        </a:p>
      </dgm:t>
    </dgm:pt>
    <dgm:pt modelId="{77D94B6D-C6FA-4B57-A60F-D3C895D16E4E}">
      <dgm:prSet phldrT="[Text]"/>
      <dgm:spPr/>
      <dgm:t>
        <a:bodyPr/>
        <a:lstStyle/>
        <a:p>
          <a:r>
            <a:rPr lang="en-IN" dirty="0"/>
            <a:t>Learning_rate:200</a:t>
          </a:r>
        </a:p>
      </dgm:t>
    </dgm:pt>
    <dgm:pt modelId="{5F91A37C-F77C-4300-9F5D-68764EB0EF57}" type="parTrans" cxnId="{1E76D302-632E-4DB3-93E9-B602BF97C639}">
      <dgm:prSet/>
      <dgm:spPr/>
      <dgm:t>
        <a:bodyPr/>
        <a:lstStyle/>
        <a:p>
          <a:endParaRPr lang="en-US"/>
        </a:p>
      </dgm:t>
    </dgm:pt>
    <dgm:pt modelId="{CB323CB2-ABA4-475A-9A31-325DCA0E474F}" type="sibTrans" cxnId="{1E76D302-632E-4DB3-93E9-B602BF97C639}">
      <dgm:prSet/>
      <dgm:spPr/>
      <dgm:t>
        <a:bodyPr/>
        <a:lstStyle/>
        <a:p>
          <a:endParaRPr lang="en-US"/>
        </a:p>
      </dgm:t>
    </dgm:pt>
    <dgm:pt modelId="{EBF4BED1-5FEF-40EB-8946-D33CD6DA8C62}">
      <dgm:prSet phldrT="[Text]"/>
      <dgm:spPr/>
      <dgm:t>
        <a:bodyPr/>
        <a:lstStyle/>
        <a:p>
          <a:r>
            <a:rPr lang="en-IN" dirty="0"/>
            <a:t>Max_iter:2000</a:t>
          </a:r>
        </a:p>
      </dgm:t>
    </dgm:pt>
    <dgm:pt modelId="{B077E9CB-D10B-4EAE-ADA2-9E8FF9802991}" type="parTrans" cxnId="{DBB7279E-36A4-4155-981F-EEB33338676E}">
      <dgm:prSet/>
      <dgm:spPr/>
      <dgm:t>
        <a:bodyPr/>
        <a:lstStyle/>
        <a:p>
          <a:endParaRPr lang="en-US"/>
        </a:p>
      </dgm:t>
    </dgm:pt>
    <dgm:pt modelId="{8F72269D-FBD0-4466-AFDA-026DF85DB4EC}" type="sibTrans" cxnId="{DBB7279E-36A4-4155-981F-EEB33338676E}">
      <dgm:prSet/>
      <dgm:spPr/>
      <dgm:t>
        <a:bodyPr/>
        <a:lstStyle/>
        <a:p>
          <a:endParaRPr lang="en-US"/>
        </a:p>
      </dgm:t>
    </dgm:pt>
    <dgm:pt modelId="{3AC152C3-B854-41B1-9BB7-38E097361B20}">
      <dgm:prSet phldrT="[Text]"/>
      <dgm:spPr/>
      <dgm:t>
        <a:bodyPr/>
        <a:lstStyle/>
        <a:p>
          <a:r>
            <a:rPr lang="en-IN" dirty="0"/>
            <a:t>Perplexity:50</a:t>
          </a:r>
        </a:p>
      </dgm:t>
    </dgm:pt>
    <dgm:pt modelId="{FBEC6702-804C-4707-9E80-E77FA8FC650C}" type="parTrans" cxnId="{46C0C955-49F2-41A5-B68F-221EBD6D361B}">
      <dgm:prSet/>
      <dgm:spPr/>
      <dgm:t>
        <a:bodyPr/>
        <a:lstStyle/>
        <a:p>
          <a:endParaRPr lang="en-US"/>
        </a:p>
      </dgm:t>
    </dgm:pt>
    <dgm:pt modelId="{F8D3F5FC-1374-431E-AB3D-C3A77FDDC700}" type="sibTrans" cxnId="{46C0C955-49F2-41A5-B68F-221EBD6D361B}">
      <dgm:prSet/>
      <dgm:spPr/>
      <dgm:t>
        <a:bodyPr/>
        <a:lstStyle/>
        <a:p>
          <a:endParaRPr lang="en-US"/>
        </a:p>
      </dgm:t>
    </dgm:pt>
    <dgm:pt modelId="{5765F38E-C4A3-454B-A4B8-CBC343BA86F6}">
      <dgm:prSet phldrT="[Text]"/>
      <dgm:spPr/>
      <dgm:t>
        <a:bodyPr/>
        <a:lstStyle/>
        <a:p>
          <a:r>
            <a:rPr lang="en-IN" dirty="0"/>
            <a:t>Best Parameters</a:t>
          </a:r>
        </a:p>
      </dgm:t>
    </dgm:pt>
    <dgm:pt modelId="{1FB851B5-03FB-40D9-BB74-D741AAFCF3AA}" type="parTrans" cxnId="{79DF53D0-6883-418B-969D-FA544A51CAB7}">
      <dgm:prSet/>
      <dgm:spPr/>
      <dgm:t>
        <a:bodyPr/>
        <a:lstStyle/>
        <a:p>
          <a:endParaRPr lang="en-US"/>
        </a:p>
      </dgm:t>
    </dgm:pt>
    <dgm:pt modelId="{A938D480-C431-4A2E-8160-B60761EFAB91}" type="sibTrans" cxnId="{79DF53D0-6883-418B-969D-FA544A51CAB7}">
      <dgm:prSet/>
      <dgm:spPr/>
      <dgm:t>
        <a:bodyPr/>
        <a:lstStyle/>
        <a:p>
          <a:endParaRPr lang="en-US"/>
        </a:p>
      </dgm:t>
    </dgm:pt>
    <dgm:pt modelId="{A3D9B087-1EB0-4F36-B958-84B42823A5BC}">
      <dgm:prSet phldrT="[Text]"/>
      <dgm:spPr/>
      <dgm:t>
        <a:bodyPr/>
        <a:lstStyle/>
        <a:p>
          <a:r>
            <a:rPr lang="en-IN"/>
            <a:t>PCA__n_components:2</a:t>
          </a:r>
          <a:endParaRPr lang="en-IN" dirty="0"/>
        </a:p>
      </dgm:t>
    </dgm:pt>
    <dgm:pt modelId="{BCC96C5F-638D-4036-A1ED-EAAC8575930A}" type="parTrans" cxnId="{94975298-B5B2-41E9-88DE-CCB95B19AA37}">
      <dgm:prSet/>
      <dgm:spPr/>
      <dgm:t>
        <a:bodyPr/>
        <a:lstStyle/>
        <a:p>
          <a:endParaRPr lang="en-US"/>
        </a:p>
      </dgm:t>
    </dgm:pt>
    <dgm:pt modelId="{64328130-012E-4055-96C8-39285672EB48}" type="sibTrans" cxnId="{94975298-B5B2-41E9-88DE-CCB95B19AA37}">
      <dgm:prSet/>
      <dgm:spPr/>
      <dgm:t>
        <a:bodyPr/>
        <a:lstStyle/>
        <a:p>
          <a:endParaRPr lang="en-US"/>
        </a:p>
      </dgm:t>
    </dgm:pt>
    <dgm:pt modelId="{8A9335FF-7F23-407D-9C79-AC83C413418A}">
      <dgm:prSet phldrT="[Text]"/>
      <dgm:spPr/>
      <dgm:t>
        <a:bodyPr/>
        <a:lstStyle/>
        <a:p>
          <a:r>
            <a:rPr lang="en-IN" dirty="0"/>
            <a:t>Test Data Evaluation</a:t>
          </a:r>
        </a:p>
      </dgm:t>
    </dgm:pt>
    <dgm:pt modelId="{9837967A-A0F7-4D37-A3C3-F719627B7125}" type="parTrans" cxnId="{0284753D-DB97-4451-8748-B615B57A611C}">
      <dgm:prSet/>
      <dgm:spPr/>
      <dgm:t>
        <a:bodyPr/>
        <a:lstStyle/>
        <a:p>
          <a:endParaRPr lang="en-US"/>
        </a:p>
      </dgm:t>
    </dgm:pt>
    <dgm:pt modelId="{0FF7E580-79E5-41F7-B040-3C4DF152DFD4}" type="sibTrans" cxnId="{0284753D-DB97-4451-8748-B615B57A611C}">
      <dgm:prSet/>
      <dgm:spPr/>
      <dgm:t>
        <a:bodyPr/>
        <a:lstStyle/>
        <a:p>
          <a:endParaRPr lang="en-US"/>
        </a:p>
      </dgm:t>
    </dgm:pt>
    <dgm:pt modelId="{C26018DC-B54C-4F44-838B-8629AE85D1F3}">
      <dgm:prSet phldrT="[Text]"/>
      <dgm:spPr/>
      <dgm:t>
        <a:bodyPr/>
        <a:lstStyle/>
        <a:p>
          <a:r>
            <a:rPr lang="en-IN" dirty="0"/>
            <a:t>Reconstruction error:459695.2128</a:t>
          </a:r>
        </a:p>
        <a:p>
          <a:endParaRPr lang="en-IN" dirty="0"/>
        </a:p>
      </dgm:t>
    </dgm:pt>
    <dgm:pt modelId="{A92BBC28-E98A-4B3C-9774-277D134856C2}" type="parTrans" cxnId="{907E0CF3-D2B7-4910-8B26-669B78F58E6D}">
      <dgm:prSet/>
      <dgm:spPr/>
      <dgm:t>
        <a:bodyPr/>
        <a:lstStyle/>
        <a:p>
          <a:endParaRPr lang="en-US"/>
        </a:p>
      </dgm:t>
    </dgm:pt>
    <dgm:pt modelId="{17B48DD2-6ED7-4B29-86E3-BA75FBE016D8}" type="sibTrans" cxnId="{907E0CF3-D2B7-4910-8B26-669B78F58E6D}">
      <dgm:prSet/>
      <dgm:spPr/>
      <dgm:t>
        <a:bodyPr/>
        <a:lstStyle/>
        <a:p>
          <a:endParaRPr lang="en-US"/>
        </a:p>
      </dgm:t>
    </dgm:pt>
    <dgm:pt modelId="{DB085266-F6F3-4213-95D8-1419CC763F47}" type="pres">
      <dgm:prSet presAssocID="{59141C2E-8140-45F4-B84C-FEFEB5FFA0B1}" presName="theList" presStyleCnt="0">
        <dgm:presLayoutVars>
          <dgm:dir/>
          <dgm:animLvl val="lvl"/>
          <dgm:resizeHandles val="exact"/>
        </dgm:presLayoutVars>
      </dgm:prSet>
      <dgm:spPr/>
    </dgm:pt>
    <dgm:pt modelId="{258DA970-27B5-47B8-B2FB-BABA8E6AD10D}" type="pres">
      <dgm:prSet presAssocID="{6B74A56E-0C89-4ABE-87F7-B59F10F244C1}" presName="compNode" presStyleCnt="0"/>
      <dgm:spPr/>
    </dgm:pt>
    <dgm:pt modelId="{7F95206A-62D7-4B00-A078-C067AAB05747}" type="pres">
      <dgm:prSet presAssocID="{6B74A56E-0C89-4ABE-87F7-B59F10F244C1}" presName="aNode" presStyleLbl="bgShp" presStyleIdx="0" presStyleCnt="2" custLinFactNeighborX="301" custLinFactNeighborY="2693"/>
      <dgm:spPr/>
    </dgm:pt>
    <dgm:pt modelId="{E03CA3B0-C195-4C25-8724-2F877DD64DA2}" type="pres">
      <dgm:prSet presAssocID="{6B74A56E-0C89-4ABE-87F7-B59F10F244C1}" presName="textNode" presStyleLbl="bgShp" presStyleIdx="0" presStyleCnt="2"/>
      <dgm:spPr/>
    </dgm:pt>
    <dgm:pt modelId="{6F74CB98-1400-4F18-BE08-1473270A473B}" type="pres">
      <dgm:prSet presAssocID="{6B74A56E-0C89-4ABE-87F7-B59F10F244C1}" presName="compChildNode" presStyleCnt="0"/>
      <dgm:spPr/>
    </dgm:pt>
    <dgm:pt modelId="{BE28D1B1-AA5C-4621-99EC-C0785B30F670}" type="pres">
      <dgm:prSet presAssocID="{6B74A56E-0C89-4ABE-87F7-B59F10F244C1}" presName="theInnerList" presStyleCnt="0"/>
      <dgm:spPr/>
    </dgm:pt>
    <dgm:pt modelId="{1C52E53B-A524-479B-AAFF-8CD1B29D2D9C}" type="pres">
      <dgm:prSet presAssocID="{F6AD787B-C4ED-4B7A-A339-B30FE15D6A9A}" presName="childNode" presStyleLbl="node1" presStyleIdx="0" presStyleCnt="4">
        <dgm:presLayoutVars>
          <dgm:bulletEnabled val="1"/>
        </dgm:presLayoutVars>
      </dgm:prSet>
      <dgm:spPr/>
    </dgm:pt>
    <dgm:pt modelId="{B33A65E3-A4F4-449F-948E-7D3841CF04B4}" type="pres">
      <dgm:prSet presAssocID="{F6AD787B-C4ED-4B7A-A339-B30FE15D6A9A}" presName="aSpace2" presStyleCnt="0"/>
      <dgm:spPr/>
    </dgm:pt>
    <dgm:pt modelId="{3AEA397C-6FD0-47B5-A45D-6F6377128586}" type="pres">
      <dgm:prSet presAssocID="{B1D67210-1B6E-4914-9BA6-6F1918C41D57}" presName="childNode" presStyleLbl="node1" presStyleIdx="1" presStyleCnt="4">
        <dgm:presLayoutVars>
          <dgm:bulletEnabled val="1"/>
        </dgm:presLayoutVars>
      </dgm:prSet>
      <dgm:spPr/>
    </dgm:pt>
    <dgm:pt modelId="{2F4709B7-DFEB-4055-B468-5552815972AA}" type="pres">
      <dgm:prSet presAssocID="{6B74A56E-0C89-4ABE-87F7-B59F10F244C1}" presName="aSpace" presStyleCnt="0"/>
      <dgm:spPr/>
    </dgm:pt>
    <dgm:pt modelId="{D9ED0202-94F1-43B4-93D1-D60C82DD2A9F}" type="pres">
      <dgm:prSet presAssocID="{97D5A042-3370-4B55-9A27-A8C161DEEC10}" presName="compNode" presStyleCnt="0"/>
      <dgm:spPr/>
    </dgm:pt>
    <dgm:pt modelId="{4304099E-3264-42F8-B130-83639C7DD03D}" type="pres">
      <dgm:prSet presAssocID="{97D5A042-3370-4B55-9A27-A8C161DEEC10}" presName="aNode" presStyleLbl="bgShp" presStyleIdx="1" presStyleCnt="2" custLinFactNeighborX="-6" custLinFactNeighborY="4565"/>
      <dgm:spPr/>
    </dgm:pt>
    <dgm:pt modelId="{558BE35A-AAE5-4B96-8E0E-308E65C451BA}" type="pres">
      <dgm:prSet presAssocID="{97D5A042-3370-4B55-9A27-A8C161DEEC10}" presName="textNode" presStyleLbl="bgShp" presStyleIdx="1" presStyleCnt="2"/>
      <dgm:spPr/>
    </dgm:pt>
    <dgm:pt modelId="{43E5D7D6-EF3B-4629-A83F-CDC48642546A}" type="pres">
      <dgm:prSet presAssocID="{97D5A042-3370-4B55-9A27-A8C161DEEC10}" presName="compChildNode" presStyleCnt="0"/>
      <dgm:spPr/>
    </dgm:pt>
    <dgm:pt modelId="{71E2BE11-E87D-43DE-961A-654A28DE3619}" type="pres">
      <dgm:prSet presAssocID="{97D5A042-3370-4B55-9A27-A8C161DEEC10}" presName="theInnerList" presStyleCnt="0"/>
      <dgm:spPr/>
    </dgm:pt>
    <dgm:pt modelId="{A576D9D5-33E7-4533-9283-C097DEA6362C}" type="pres">
      <dgm:prSet presAssocID="{5765F38E-C4A3-454B-A4B8-CBC343BA86F6}" presName="childNode" presStyleLbl="node1" presStyleIdx="2" presStyleCnt="4">
        <dgm:presLayoutVars>
          <dgm:bulletEnabled val="1"/>
        </dgm:presLayoutVars>
      </dgm:prSet>
      <dgm:spPr/>
    </dgm:pt>
    <dgm:pt modelId="{8216EDE4-C34F-4A05-ADA9-BA3EEC9C41EC}" type="pres">
      <dgm:prSet presAssocID="{5765F38E-C4A3-454B-A4B8-CBC343BA86F6}" presName="aSpace2" presStyleCnt="0"/>
      <dgm:spPr/>
    </dgm:pt>
    <dgm:pt modelId="{152559F7-BF1B-4332-A838-DF8444A371DB}" type="pres">
      <dgm:prSet presAssocID="{8A9335FF-7F23-407D-9C79-AC83C413418A}" presName="childNode" presStyleLbl="node1" presStyleIdx="3" presStyleCnt="4">
        <dgm:presLayoutVars>
          <dgm:bulletEnabled val="1"/>
        </dgm:presLayoutVars>
      </dgm:prSet>
      <dgm:spPr/>
    </dgm:pt>
  </dgm:ptLst>
  <dgm:cxnLst>
    <dgm:cxn modelId="{8DCE8501-75AB-4DD7-9F45-C9A665C12B1F}" type="presOf" srcId="{6B74A56E-0C89-4ABE-87F7-B59F10F244C1}" destId="{7F95206A-62D7-4B00-A078-C067AAB05747}" srcOrd="0" destOrd="0" presId="urn:microsoft.com/office/officeart/2005/8/layout/lProcess2"/>
    <dgm:cxn modelId="{1E76D302-632E-4DB3-93E9-B602BF97C639}" srcId="{F6AD787B-C4ED-4B7A-A339-B30FE15D6A9A}" destId="{77D94B6D-C6FA-4B57-A60F-D3C895D16E4E}" srcOrd="1" destOrd="0" parTransId="{5F91A37C-F77C-4300-9F5D-68764EB0EF57}" sibTransId="{CB323CB2-ABA4-475A-9A31-325DCA0E474F}"/>
    <dgm:cxn modelId="{3CCBAC03-C87A-44F1-A09C-EF4CCB334D37}" type="presOf" srcId="{8A9335FF-7F23-407D-9C79-AC83C413418A}" destId="{152559F7-BF1B-4332-A838-DF8444A371DB}" srcOrd="0" destOrd="0" presId="urn:microsoft.com/office/officeart/2005/8/layout/lProcess2"/>
    <dgm:cxn modelId="{5011BC08-ABC7-48DB-B5F9-382F2E844E71}" type="presOf" srcId="{AFF44B96-5529-4DFD-99CC-E5BA2A0E8B30}" destId="{A576D9D5-33E7-4533-9283-C097DEA6362C}" srcOrd="0" destOrd="3" presId="urn:microsoft.com/office/officeart/2005/8/layout/lProcess2"/>
    <dgm:cxn modelId="{21E92717-93E7-44BC-B9F5-495FEC8C5805}" type="presOf" srcId="{A3D9B087-1EB0-4F36-B958-84B42823A5BC}" destId="{A576D9D5-33E7-4533-9283-C097DEA6362C}" srcOrd="0" destOrd="1" presId="urn:microsoft.com/office/officeart/2005/8/layout/lProcess2"/>
    <dgm:cxn modelId="{D34D0F1C-7C45-452F-AE29-F7F26CF38FDE}" srcId="{59141C2E-8140-45F4-B84C-FEFEB5FFA0B1}" destId="{6B74A56E-0C89-4ABE-87F7-B59F10F244C1}" srcOrd="0" destOrd="0" parTransId="{F3B68607-7F59-4712-8D9B-1986BF26E091}" sibTransId="{2697EA2A-3BA8-4188-BBED-5F6EFDCBAE91}"/>
    <dgm:cxn modelId="{B313D42F-8E16-4407-9AD1-2CF2EAAF1789}" srcId="{5765F38E-C4A3-454B-A4B8-CBC343BA86F6}" destId="{AFF44B96-5529-4DFD-99CC-E5BA2A0E8B30}" srcOrd="2" destOrd="0" parTransId="{B3FDC0E4-D6D2-4380-A9B0-BDBEEDF957E6}" sibTransId="{1FBCBFD5-2F8A-4294-995B-085ADE94567F}"/>
    <dgm:cxn modelId="{0284753D-DB97-4451-8748-B615B57A611C}" srcId="{97D5A042-3370-4B55-9A27-A8C161DEEC10}" destId="{8A9335FF-7F23-407D-9C79-AC83C413418A}" srcOrd="1" destOrd="0" parTransId="{9837967A-A0F7-4D37-A3C3-F719627B7125}" sibTransId="{0FF7E580-79E5-41F7-B040-3C4DF152DFD4}"/>
    <dgm:cxn modelId="{F932275B-DB0E-42EF-9FC0-45892E6BD322}" srcId="{F6AD787B-C4ED-4B7A-A339-B30FE15D6A9A}" destId="{A173BBB5-7229-494B-9F4D-C5A9713710EF}" srcOrd="0" destOrd="0" parTransId="{F166DE10-FC27-408C-AA28-5AB93F63B987}" sibTransId="{DBAB0EAA-59E8-4626-B33B-BEB6A4619858}"/>
    <dgm:cxn modelId="{2AB6315C-D780-4B85-995F-3CAB8167249E}" type="presOf" srcId="{B1D67210-1B6E-4914-9BA6-6F1918C41D57}" destId="{3AEA397C-6FD0-47B5-A45D-6F6377128586}" srcOrd="0" destOrd="0" presId="urn:microsoft.com/office/officeart/2005/8/layout/lProcess2"/>
    <dgm:cxn modelId="{B0067F48-B306-4447-9DBE-A38266140316}" type="presOf" srcId="{1491E653-A12E-423C-9012-1E03E7B6F375}" destId="{A576D9D5-33E7-4533-9283-C097DEA6362C}" srcOrd="0" destOrd="2" presId="urn:microsoft.com/office/officeart/2005/8/layout/lProcess2"/>
    <dgm:cxn modelId="{FE02364D-D8DD-4A6B-8A73-99D5E8259134}" type="presOf" srcId="{77D94B6D-C6FA-4B57-A60F-D3C895D16E4E}" destId="{1C52E53B-A524-479B-AAFF-8CD1B29D2D9C}" srcOrd="0" destOrd="2" presId="urn:microsoft.com/office/officeart/2005/8/layout/lProcess2"/>
    <dgm:cxn modelId="{77AB114F-0ADA-445F-BC9A-8559CFDFCE46}" type="presOf" srcId="{97D5A042-3370-4B55-9A27-A8C161DEEC10}" destId="{4304099E-3264-42F8-B130-83639C7DD03D}" srcOrd="0" destOrd="0" presId="urn:microsoft.com/office/officeart/2005/8/layout/lProcess2"/>
    <dgm:cxn modelId="{E613FE53-148D-4CE6-948E-AE7B9C4295CB}" srcId="{5765F38E-C4A3-454B-A4B8-CBC343BA86F6}" destId="{75FA281A-F801-43B2-BBB6-B15E776229DC}" srcOrd="3" destOrd="0" parTransId="{5CD0052D-D136-43BA-8D01-CBFD68DD34E9}" sibTransId="{4C0D0580-9669-4722-A8FE-5F99BA65134E}"/>
    <dgm:cxn modelId="{46C0C955-49F2-41A5-B68F-221EBD6D361B}" srcId="{F6AD787B-C4ED-4B7A-A339-B30FE15D6A9A}" destId="{3AC152C3-B854-41B1-9BB7-38E097361B20}" srcOrd="3" destOrd="0" parTransId="{FBEC6702-804C-4707-9E80-E77FA8FC650C}" sibTransId="{F8D3F5FC-1374-431E-AB3D-C3A77FDDC700}"/>
    <dgm:cxn modelId="{78D16279-996E-4483-B436-AF9032BBD942}" srcId="{6B74A56E-0C89-4ABE-87F7-B59F10F244C1}" destId="{F6AD787B-C4ED-4B7A-A339-B30FE15D6A9A}" srcOrd="0" destOrd="0" parTransId="{78AB2098-D70C-4A96-BF8E-FD0511CABF5E}" sibTransId="{4DB2F458-77E0-4702-BE5C-7D17D0C2C589}"/>
    <dgm:cxn modelId="{D1584485-117E-49C9-8EDD-11F72D1D926B}" type="presOf" srcId="{59141C2E-8140-45F4-B84C-FEFEB5FFA0B1}" destId="{DB085266-F6F3-4213-95D8-1419CC763F47}" srcOrd="0" destOrd="0" presId="urn:microsoft.com/office/officeart/2005/8/layout/lProcess2"/>
    <dgm:cxn modelId="{7E0E5F88-2052-416D-ABD2-4A6B6E8E0CD4}" type="presOf" srcId="{F6AD787B-C4ED-4B7A-A339-B30FE15D6A9A}" destId="{1C52E53B-A524-479B-AAFF-8CD1B29D2D9C}" srcOrd="0" destOrd="0" presId="urn:microsoft.com/office/officeart/2005/8/layout/lProcess2"/>
    <dgm:cxn modelId="{94975298-B5B2-41E9-88DE-CCB95B19AA37}" srcId="{5765F38E-C4A3-454B-A4B8-CBC343BA86F6}" destId="{A3D9B087-1EB0-4F36-B958-84B42823A5BC}" srcOrd="0" destOrd="0" parTransId="{BCC96C5F-638D-4036-A1ED-EAAC8575930A}" sibTransId="{64328130-012E-4055-96C8-39285672EB48}"/>
    <dgm:cxn modelId="{DBB7279E-36A4-4155-981F-EEB33338676E}" srcId="{F6AD787B-C4ED-4B7A-A339-B30FE15D6A9A}" destId="{EBF4BED1-5FEF-40EB-8946-D33CD6DA8C62}" srcOrd="2" destOrd="0" parTransId="{B077E9CB-D10B-4EAE-ADA2-9E8FF9802991}" sibTransId="{8F72269D-FBD0-4466-AFDA-026DF85DB4EC}"/>
    <dgm:cxn modelId="{848817A1-3AFC-413B-89F0-94367509C394}" type="presOf" srcId="{3AC152C3-B854-41B1-9BB7-38E097361B20}" destId="{1C52E53B-A524-479B-AAFF-8CD1B29D2D9C}" srcOrd="0" destOrd="4" presId="urn:microsoft.com/office/officeart/2005/8/layout/lProcess2"/>
    <dgm:cxn modelId="{54E287A5-2474-47DF-B7CA-C694E67A5AF5}" type="presOf" srcId="{6B74A56E-0C89-4ABE-87F7-B59F10F244C1}" destId="{E03CA3B0-C195-4C25-8724-2F877DD64DA2}" srcOrd="1" destOrd="0" presId="urn:microsoft.com/office/officeart/2005/8/layout/lProcess2"/>
    <dgm:cxn modelId="{CCDB05A9-1CD5-4056-B576-41CACE3C7BE0}" srcId="{5765F38E-C4A3-454B-A4B8-CBC343BA86F6}" destId="{1491E653-A12E-423C-9012-1E03E7B6F375}" srcOrd="1" destOrd="0" parTransId="{8270E324-35C3-491F-8013-74C4B19E5D9D}" sibTransId="{FF2A2F9F-788E-4099-B522-BB0FC4BEFF38}"/>
    <dgm:cxn modelId="{8329DBBD-7A6C-4862-AE11-745B17A69BDF}" type="presOf" srcId="{75FA281A-F801-43B2-BBB6-B15E776229DC}" destId="{A576D9D5-33E7-4533-9283-C097DEA6362C}" srcOrd="0" destOrd="4" presId="urn:microsoft.com/office/officeart/2005/8/layout/lProcess2"/>
    <dgm:cxn modelId="{0B9AE2C4-AB13-4177-B7CC-CA22FF1B5665}" type="presOf" srcId="{C26018DC-B54C-4F44-838B-8629AE85D1F3}" destId="{152559F7-BF1B-4332-A838-DF8444A371DB}" srcOrd="0" destOrd="1" presId="urn:microsoft.com/office/officeart/2005/8/layout/lProcess2"/>
    <dgm:cxn modelId="{36CAF5C6-8B7A-4E5F-BB53-3A7D03CD007D}" type="presOf" srcId="{5765F38E-C4A3-454B-A4B8-CBC343BA86F6}" destId="{A576D9D5-33E7-4533-9283-C097DEA6362C}" srcOrd="0" destOrd="0" presId="urn:microsoft.com/office/officeart/2005/8/layout/lProcess2"/>
    <dgm:cxn modelId="{942229C8-7892-497E-B6D8-B0264B9E4EC7}" type="presOf" srcId="{EBF4BED1-5FEF-40EB-8946-D33CD6DA8C62}" destId="{1C52E53B-A524-479B-AAFF-8CD1B29D2D9C}" srcOrd="0" destOrd="3" presId="urn:microsoft.com/office/officeart/2005/8/layout/lProcess2"/>
    <dgm:cxn modelId="{79DF53D0-6883-418B-969D-FA544A51CAB7}" srcId="{97D5A042-3370-4B55-9A27-A8C161DEEC10}" destId="{5765F38E-C4A3-454B-A4B8-CBC343BA86F6}" srcOrd="0" destOrd="0" parTransId="{1FB851B5-03FB-40D9-BB74-D741AAFCF3AA}" sibTransId="{A938D480-C431-4A2E-8160-B60761EFAB91}"/>
    <dgm:cxn modelId="{986526DB-E1C8-4D3B-A5E8-ECBEF6A6B06D}" type="presOf" srcId="{A173BBB5-7229-494B-9F4D-C5A9713710EF}" destId="{1C52E53B-A524-479B-AAFF-8CD1B29D2D9C}" srcOrd="0" destOrd="1" presId="urn:microsoft.com/office/officeart/2005/8/layout/lProcess2"/>
    <dgm:cxn modelId="{B619FCE4-7B9A-4C4C-A43A-DBD0E6A80F2B}" type="presOf" srcId="{97D5A042-3370-4B55-9A27-A8C161DEEC10}" destId="{558BE35A-AAE5-4B96-8E0E-308E65C451BA}" srcOrd="1" destOrd="0" presId="urn:microsoft.com/office/officeart/2005/8/layout/lProcess2"/>
    <dgm:cxn modelId="{907E0CF3-D2B7-4910-8B26-669B78F58E6D}" srcId="{8A9335FF-7F23-407D-9C79-AC83C413418A}" destId="{C26018DC-B54C-4F44-838B-8629AE85D1F3}" srcOrd="0" destOrd="0" parTransId="{A92BBC28-E98A-4B3C-9774-277D134856C2}" sibTransId="{17B48DD2-6ED7-4B29-86E3-BA75FBE016D8}"/>
    <dgm:cxn modelId="{D5293BFB-7A8F-40D0-9097-0FC951C2818B}" srcId="{59141C2E-8140-45F4-B84C-FEFEB5FFA0B1}" destId="{97D5A042-3370-4B55-9A27-A8C161DEEC10}" srcOrd="1" destOrd="0" parTransId="{6DAFD731-9C6B-4FC7-93FA-EF079C40DE66}" sibTransId="{48EDC9DB-E73D-4EDA-8DA1-3036FE5DFF03}"/>
    <dgm:cxn modelId="{23C19FFF-2AAA-40A3-9DEB-9DA150BDB5EE}" srcId="{6B74A56E-0C89-4ABE-87F7-B59F10F244C1}" destId="{B1D67210-1B6E-4914-9BA6-6F1918C41D57}" srcOrd="1" destOrd="0" parTransId="{230429E9-9EC5-4236-A751-37094D50B1C0}" sibTransId="{C25AC90D-4578-4D66-BB54-B468B95C7254}"/>
    <dgm:cxn modelId="{2A9E29F5-8393-40D6-93A3-417A56263DC2}" type="presParOf" srcId="{DB085266-F6F3-4213-95D8-1419CC763F47}" destId="{258DA970-27B5-47B8-B2FB-BABA8E6AD10D}" srcOrd="0" destOrd="0" presId="urn:microsoft.com/office/officeart/2005/8/layout/lProcess2"/>
    <dgm:cxn modelId="{665F5E0F-6121-47E0-BEAF-27220CBEE743}" type="presParOf" srcId="{258DA970-27B5-47B8-B2FB-BABA8E6AD10D}" destId="{7F95206A-62D7-4B00-A078-C067AAB05747}" srcOrd="0" destOrd="0" presId="urn:microsoft.com/office/officeart/2005/8/layout/lProcess2"/>
    <dgm:cxn modelId="{3B91D227-F2A7-4AF5-93B2-30BBFCE0B1FC}" type="presParOf" srcId="{258DA970-27B5-47B8-B2FB-BABA8E6AD10D}" destId="{E03CA3B0-C195-4C25-8724-2F877DD64DA2}" srcOrd="1" destOrd="0" presId="urn:microsoft.com/office/officeart/2005/8/layout/lProcess2"/>
    <dgm:cxn modelId="{43B91497-1B24-4D47-A18E-745FD19B68E3}" type="presParOf" srcId="{258DA970-27B5-47B8-B2FB-BABA8E6AD10D}" destId="{6F74CB98-1400-4F18-BE08-1473270A473B}" srcOrd="2" destOrd="0" presId="urn:microsoft.com/office/officeart/2005/8/layout/lProcess2"/>
    <dgm:cxn modelId="{A489C7FA-EE88-4522-9718-F92B56D44113}" type="presParOf" srcId="{6F74CB98-1400-4F18-BE08-1473270A473B}" destId="{BE28D1B1-AA5C-4621-99EC-C0785B30F670}" srcOrd="0" destOrd="0" presId="urn:microsoft.com/office/officeart/2005/8/layout/lProcess2"/>
    <dgm:cxn modelId="{1A9546FB-16A1-4057-91EE-54D7A0E6A506}" type="presParOf" srcId="{BE28D1B1-AA5C-4621-99EC-C0785B30F670}" destId="{1C52E53B-A524-479B-AAFF-8CD1B29D2D9C}" srcOrd="0" destOrd="0" presId="urn:microsoft.com/office/officeart/2005/8/layout/lProcess2"/>
    <dgm:cxn modelId="{20A7234C-D3B5-4687-AD77-5241FD200442}" type="presParOf" srcId="{BE28D1B1-AA5C-4621-99EC-C0785B30F670}" destId="{B33A65E3-A4F4-449F-948E-7D3841CF04B4}" srcOrd="1" destOrd="0" presId="urn:microsoft.com/office/officeart/2005/8/layout/lProcess2"/>
    <dgm:cxn modelId="{BCD9B75B-C569-402A-8660-7544DDA8F44C}" type="presParOf" srcId="{BE28D1B1-AA5C-4621-99EC-C0785B30F670}" destId="{3AEA397C-6FD0-47B5-A45D-6F6377128586}" srcOrd="2" destOrd="0" presId="urn:microsoft.com/office/officeart/2005/8/layout/lProcess2"/>
    <dgm:cxn modelId="{AEBF5EF4-5522-47C6-8A91-A6860BCFA1D7}" type="presParOf" srcId="{DB085266-F6F3-4213-95D8-1419CC763F47}" destId="{2F4709B7-DFEB-4055-B468-5552815972AA}" srcOrd="1" destOrd="0" presId="urn:microsoft.com/office/officeart/2005/8/layout/lProcess2"/>
    <dgm:cxn modelId="{025DE4BE-BE12-4B13-91AF-727DC49BB836}" type="presParOf" srcId="{DB085266-F6F3-4213-95D8-1419CC763F47}" destId="{D9ED0202-94F1-43B4-93D1-D60C82DD2A9F}" srcOrd="2" destOrd="0" presId="urn:microsoft.com/office/officeart/2005/8/layout/lProcess2"/>
    <dgm:cxn modelId="{F74F967F-37A7-4039-9AFD-3B15123B1FD7}" type="presParOf" srcId="{D9ED0202-94F1-43B4-93D1-D60C82DD2A9F}" destId="{4304099E-3264-42F8-B130-83639C7DD03D}" srcOrd="0" destOrd="0" presId="urn:microsoft.com/office/officeart/2005/8/layout/lProcess2"/>
    <dgm:cxn modelId="{EA9EE718-A5F4-495D-A690-C0546FE2150A}" type="presParOf" srcId="{D9ED0202-94F1-43B4-93D1-D60C82DD2A9F}" destId="{558BE35A-AAE5-4B96-8E0E-308E65C451BA}" srcOrd="1" destOrd="0" presId="urn:microsoft.com/office/officeart/2005/8/layout/lProcess2"/>
    <dgm:cxn modelId="{211577C1-E73E-4ED5-A814-293B51E089D7}" type="presParOf" srcId="{D9ED0202-94F1-43B4-93D1-D60C82DD2A9F}" destId="{43E5D7D6-EF3B-4629-A83F-CDC48642546A}" srcOrd="2" destOrd="0" presId="urn:microsoft.com/office/officeart/2005/8/layout/lProcess2"/>
    <dgm:cxn modelId="{A5E9D9E0-DBF3-482C-8392-6632B57EFAE9}" type="presParOf" srcId="{43E5D7D6-EF3B-4629-A83F-CDC48642546A}" destId="{71E2BE11-E87D-43DE-961A-654A28DE3619}" srcOrd="0" destOrd="0" presId="urn:microsoft.com/office/officeart/2005/8/layout/lProcess2"/>
    <dgm:cxn modelId="{74EB0A68-3231-4367-A472-7B560A6C0CCE}" type="presParOf" srcId="{71E2BE11-E87D-43DE-961A-654A28DE3619}" destId="{A576D9D5-33E7-4533-9283-C097DEA6362C}" srcOrd="0" destOrd="0" presId="urn:microsoft.com/office/officeart/2005/8/layout/lProcess2"/>
    <dgm:cxn modelId="{F78C4E33-2C38-492A-AB65-8AF438A8B749}" type="presParOf" srcId="{71E2BE11-E87D-43DE-961A-654A28DE3619}" destId="{8216EDE4-C34F-4A05-ADA9-BA3EEC9C41EC}" srcOrd="1" destOrd="0" presId="urn:microsoft.com/office/officeart/2005/8/layout/lProcess2"/>
    <dgm:cxn modelId="{652F7D4D-6398-4BFC-808F-7E61AD0AD31E}" type="presParOf" srcId="{71E2BE11-E87D-43DE-961A-654A28DE3619}" destId="{152559F7-BF1B-4332-A838-DF8444A371DB}" srcOrd="2" destOrd="0" presId="urn:microsoft.com/office/officeart/2005/8/layout/l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0FDD8-B4E5-48D8-8831-E590820825F9}">
      <dsp:nvSpPr>
        <dsp:cNvPr id="0" name=""/>
        <dsp:cNvSpPr/>
      </dsp:nvSpPr>
      <dsp:spPr>
        <a:xfrm>
          <a:off x="2638" y="0"/>
          <a:ext cx="2538414" cy="5418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IN" sz="3500" kern="1200" dirty="0"/>
            <a:t>Grid Search- Genre Data</a:t>
          </a:r>
        </a:p>
      </dsp:txBody>
      <dsp:txXfrm>
        <a:off x="2638" y="0"/>
        <a:ext cx="2538414" cy="1625600"/>
      </dsp:txXfrm>
    </dsp:sp>
    <dsp:sp modelId="{C0D70309-E7E1-41B4-9B89-1162C197CFE5}">
      <dsp:nvSpPr>
        <dsp:cNvPr id="0" name=""/>
        <dsp:cNvSpPr/>
      </dsp:nvSpPr>
      <dsp:spPr>
        <a:xfrm>
          <a:off x="256480" y="1627187"/>
          <a:ext cx="2030731" cy="16338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t" anchorCtr="0">
          <a:noAutofit/>
        </a:bodyPr>
        <a:lstStyle/>
        <a:p>
          <a:pPr marL="0" lvl="0" indent="0" algn="l" defTabSz="755650">
            <a:lnSpc>
              <a:spcPct val="90000"/>
            </a:lnSpc>
            <a:spcBef>
              <a:spcPct val="0"/>
            </a:spcBef>
            <a:spcAft>
              <a:spcPct val="35000"/>
            </a:spcAft>
            <a:buNone/>
          </a:pPr>
          <a:r>
            <a:rPr lang="en-IN" sz="1700" kern="1200" dirty="0"/>
            <a:t>Best Parameters</a:t>
          </a:r>
        </a:p>
        <a:p>
          <a:pPr marL="114300" lvl="1" indent="-114300" algn="l" defTabSz="577850">
            <a:lnSpc>
              <a:spcPct val="90000"/>
            </a:lnSpc>
            <a:spcBef>
              <a:spcPct val="0"/>
            </a:spcBef>
            <a:spcAft>
              <a:spcPct val="15000"/>
            </a:spcAft>
            <a:buChar char="•"/>
          </a:pPr>
          <a:r>
            <a:rPr lang="en-IN" sz="1300" kern="1200" dirty="0"/>
            <a:t>Init: k-means++</a:t>
          </a:r>
        </a:p>
        <a:p>
          <a:pPr marL="114300" lvl="1" indent="-114300" algn="l" defTabSz="577850">
            <a:lnSpc>
              <a:spcPct val="90000"/>
            </a:lnSpc>
            <a:spcBef>
              <a:spcPct val="0"/>
            </a:spcBef>
            <a:spcAft>
              <a:spcPct val="15000"/>
            </a:spcAft>
            <a:buChar char="•"/>
          </a:pPr>
          <a:r>
            <a:rPr lang="en-IN" sz="1300" kern="1200" dirty="0"/>
            <a:t>Max_iter:300</a:t>
          </a:r>
        </a:p>
        <a:p>
          <a:pPr marL="114300" lvl="1" indent="-114300" algn="l" defTabSz="577850">
            <a:lnSpc>
              <a:spcPct val="90000"/>
            </a:lnSpc>
            <a:spcBef>
              <a:spcPct val="0"/>
            </a:spcBef>
            <a:spcAft>
              <a:spcPct val="15000"/>
            </a:spcAft>
            <a:buChar char="•"/>
          </a:pPr>
          <a:r>
            <a:rPr lang="en-IN" sz="1300" kern="1200" dirty="0"/>
            <a:t>N_clusters:13</a:t>
          </a:r>
        </a:p>
        <a:p>
          <a:pPr marL="114300" lvl="1" indent="-114300" algn="l" defTabSz="577850">
            <a:lnSpc>
              <a:spcPct val="90000"/>
            </a:lnSpc>
            <a:spcBef>
              <a:spcPct val="0"/>
            </a:spcBef>
            <a:spcAft>
              <a:spcPct val="15000"/>
            </a:spcAft>
            <a:buChar char="•"/>
          </a:pPr>
          <a:r>
            <a:rPr lang="en-IN" sz="1300" kern="1200" dirty="0"/>
            <a:t>N_init:20</a:t>
          </a:r>
        </a:p>
        <a:p>
          <a:pPr marL="114300" lvl="1" indent="-114300" algn="l" defTabSz="577850">
            <a:lnSpc>
              <a:spcPct val="90000"/>
            </a:lnSpc>
            <a:spcBef>
              <a:spcPct val="0"/>
            </a:spcBef>
            <a:spcAft>
              <a:spcPct val="15000"/>
            </a:spcAft>
            <a:buChar char="•"/>
          </a:pPr>
          <a:r>
            <a:rPr lang="en-IN" sz="1300" kern="1200" dirty="0"/>
            <a:t>Tol:0.001</a:t>
          </a:r>
        </a:p>
      </dsp:txBody>
      <dsp:txXfrm>
        <a:off x="304332" y="1675039"/>
        <a:ext cx="1935027" cy="1538098"/>
      </dsp:txXfrm>
    </dsp:sp>
    <dsp:sp modelId="{5C885D61-A498-410A-9122-396666BDC39B}">
      <dsp:nvSpPr>
        <dsp:cNvPr id="0" name=""/>
        <dsp:cNvSpPr/>
      </dsp:nvSpPr>
      <dsp:spPr>
        <a:xfrm>
          <a:off x="83583" y="3512343"/>
          <a:ext cx="2376524" cy="16338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t" anchorCtr="0">
          <a:noAutofit/>
        </a:bodyPr>
        <a:lstStyle/>
        <a:p>
          <a:pPr marL="0" lvl="0" indent="0" algn="l" defTabSz="755650">
            <a:lnSpc>
              <a:spcPct val="90000"/>
            </a:lnSpc>
            <a:spcBef>
              <a:spcPct val="0"/>
            </a:spcBef>
            <a:spcAft>
              <a:spcPct val="35000"/>
            </a:spcAft>
            <a:buNone/>
          </a:pPr>
          <a:r>
            <a:rPr lang="en-IN" sz="1700" kern="1200" dirty="0"/>
            <a:t>Test data Evaluation</a:t>
          </a:r>
        </a:p>
        <a:p>
          <a:pPr marL="114300" lvl="1" indent="-114300" algn="l" defTabSz="577850">
            <a:lnSpc>
              <a:spcPct val="90000"/>
            </a:lnSpc>
            <a:spcBef>
              <a:spcPct val="0"/>
            </a:spcBef>
            <a:spcAft>
              <a:spcPct val="15000"/>
            </a:spcAft>
            <a:buChar char="•"/>
          </a:pPr>
          <a:r>
            <a:rPr lang="en-IN" sz="1300" kern="1200" dirty="0"/>
            <a:t>Silhouette score:0.2846</a:t>
          </a:r>
        </a:p>
        <a:p>
          <a:pPr marL="114300" lvl="1" indent="-114300" algn="l" defTabSz="577850">
            <a:lnSpc>
              <a:spcPct val="90000"/>
            </a:lnSpc>
            <a:spcBef>
              <a:spcPct val="0"/>
            </a:spcBef>
            <a:spcAft>
              <a:spcPct val="15000"/>
            </a:spcAft>
            <a:buChar char="•"/>
          </a:pPr>
          <a:r>
            <a:rPr lang="en-IN" sz="1300" kern="1200" dirty="0"/>
            <a:t>Davies-Bouldin Index:0.9270</a:t>
          </a:r>
        </a:p>
        <a:p>
          <a:pPr marL="114300" lvl="1" indent="-114300" algn="l" defTabSz="577850">
            <a:lnSpc>
              <a:spcPct val="90000"/>
            </a:lnSpc>
            <a:spcBef>
              <a:spcPct val="0"/>
            </a:spcBef>
            <a:spcAft>
              <a:spcPct val="15000"/>
            </a:spcAft>
            <a:buChar char="•"/>
          </a:pPr>
          <a:r>
            <a:rPr lang="en-IN" sz="1300" kern="1200" dirty="0"/>
            <a:t>Calinski-Harabasz:313.9262</a:t>
          </a:r>
        </a:p>
      </dsp:txBody>
      <dsp:txXfrm>
        <a:off x="131435" y="3560195"/>
        <a:ext cx="2280820" cy="1538098"/>
      </dsp:txXfrm>
    </dsp:sp>
    <dsp:sp modelId="{7F95206A-62D7-4B00-A078-C067AAB05747}">
      <dsp:nvSpPr>
        <dsp:cNvPr id="0" name=""/>
        <dsp:cNvSpPr/>
      </dsp:nvSpPr>
      <dsp:spPr>
        <a:xfrm>
          <a:off x="2731434" y="0"/>
          <a:ext cx="2538414" cy="5418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IN" sz="3500" kern="1200" dirty="0"/>
            <a:t>Grid Search Data</a:t>
          </a:r>
        </a:p>
      </dsp:txBody>
      <dsp:txXfrm>
        <a:off x="2731434" y="0"/>
        <a:ext cx="2538414" cy="1625600"/>
      </dsp:txXfrm>
    </dsp:sp>
    <dsp:sp modelId="{1C52E53B-A524-479B-AAFF-8CD1B29D2D9C}">
      <dsp:nvSpPr>
        <dsp:cNvPr id="0" name=""/>
        <dsp:cNvSpPr/>
      </dsp:nvSpPr>
      <dsp:spPr>
        <a:xfrm>
          <a:off x="2985275" y="1627187"/>
          <a:ext cx="2030731" cy="16338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t" anchorCtr="0">
          <a:noAutofit/>
        </a:bodyPr>
        <a:lstStyle/>
        <a:p>
          <a:pPr marL="0" lvl="0" indent="0" algn="l" defTabSz="755650">
            <a:lnSpc>
              <a:spcPct val="90000"/>
            </a:lnSpc>
            <a:spcBef>
              <a:spcPct val="0"/>
            </a:spcBef>
            <a:spcAft>
              <a:spcPct val="35000"/>
            </a:spcAft>
            <a:buNone/>
          </a:pPr>
          <a:r>
            <a:rPr lang="en-IN" sz="1700" kern="1200" dirty="0"/>
            <a:t>Best Parameters</a:t>
          </a:r>
        </a:p>
        <a:p>
          <a:pPr marL="114300" lvl="1" indent="-114300" algn="l" defTabSz="577850">
            <a:lnSpc>
              <a:spcPct val="90000"/>
            </a:lnSpc>
            <a:spcBef>
              <a:spcPct val="0"/>
            </a:spcBef>
            <a:spcAft>
              <a:spcPct val="15000"/>
            </a:spcAft>
            <a:buChar char="•"/>
          </a:pPr>
          <a:r>
            <a:rPr lang="en-IN" sz="1300" kern="1200" dirty="0"/>
            <a:t>Init: k-means++</a:t>
          </a:r>
        </a:p>
        <a:p>
          <a:pPr marL="114300" lvl="1" indent="-114300" algn="l" defTabSz="577850">
            <a:lnSpc>
              <a:spcPct val="90000"/>
            </a:lnSpc>
            <a:spcBef>
              <a:spcPct val="0"/>
            </a:spcBef>
            <a:spcAft>
              <a:spcPct val="15000"/>
            </a:spcAft>
            <a:buChar char="•"/>
          </a:pPr>
          <a:r>
            <a:rPr lang="en-IN" sz="1300" kern="1200"/>
            <a:t>Max_iter:300</a:t>
          </a:r>
          <a:endParaRPr lang="en-IN" sz="1300" kern="1200" dirty="0"/>
        </a:p>
        <a:p>
          <a:pPr marL="114300" lvl="1" indent="-114300" algn="l" defTabSz="577850">
            <a:lnSpc>
              <a:spcPct val="90000"/>
            </a:lnSpc>
            <a:spcBef>
              <a:spcPct val="0"/>
            </a:spcBef>
            <a:spcAft>
              <a:spcPct val="15000"/>
            </a:spcAft>
            <a:buChar char="•"/>
          </a:pPr>
          <a:r>
            <a:rPr lang="en-IN" sz="1300" kern="1200" dirty="0"/>
            <a:t>N_clusters:11</a:t>
          </a:r>
        </a:p>
        <a:p>
          <a:pPr marL="114300" lvl="1" indent="-114300" algn="l" defTabSz="577850">
            <a:lnSpc>
              <a:spcPct val="90000"/>
            </a:lnSpc>
            <a:spcBef>
              <a:spcPct val="0"/>
            </a:spcBef>
            <a:spcAft>
              <a:spcPct val="15000"/>
            </a:spcAft>
            <a:buChar char="•"/>
          </a:pPr>
          <a:r>
            <a:rPr lang="en-IN" sz="1300" kern="1200" dirty="0"/>
            <a:t>N_init:10</a:t>
          </a:r>
        </a:p>
        <a:p>
          <a:pPr marL="114300" lvl="1" indent="-114300" algn="l" defTabSz="577850">
            <a:lnSpc>
              <a:spcPct val="90000"/>
            </a:lnSpc>
            <a:spcBef>
              <a:spcPct val="0"/>
            </a:spcBef>
            <a:spcAft>
              <a:spcPct val="15000"/>
            </a:spcAft>
            <a:buChar char="•"/>
          </a:pPr>
          <a:r>
            <a:rPr lang="en-IN" sz="1300" kern="1200" dirty="0"/>
            <a:t>Tol:0.0001</a:t>
          </a:r>
        </a:p>
      </dsp:txBody>
      <dsp:txXfrm>
        <a:off x="3033127" y="1675039"/>
        <a:ext cx="1935027" cy="1538098"/>
      </dsp:txXfrm>
    </dsp:sp>
    <dsp:sp modelId="{3AEA397C-6FD0-47B5-A45D-6F6377128586}">
      <dsp:nvSpPr>
        <dsp:cNvPr id="0" name=""/>
        <dsp:cNvSpPr/>
      </dsp:nvSpPr>
      <dsp:spPr>
        <a:xfrm>
          <a:off x="2985275" y="3512343"/>
          <a:ext cx="2030731" cy="16338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t" anchorCtr="0">
          <a:noAutofit/>
        </a:bodyPr>
        <a:lstStyle/>
        <a:p>
          <a:pPr marL="0" lvl="0" indent="0" algn="l" defTabSz="755650">
            <a:lnSpc>
              <a:spcPct val="90000"/>
            </a:lnSpc>
            <a:spcBef>
              <a:spcPct val="0"/>
            </a:spcBef>
            <a:spcAft>
              <a:spcPct val="35000"/>
            </a:spcAft>
            <a:buNone/>
          </a:pPr>
          <a:r>
            <a:rPr lang="en-IN" sz="1700" kern="1200" dirty="0"/>
            <a:t>Test data Evaluation</a:t>
          </a:r>
        </a:p>
        <a:p>
          <a:pPr marL="114300" lvl="1" indent="-114300" algn="l" defTabSz="577850">
            <a:lnSpc>
              <a:spcPct val="90000"/>
            </a:lnSpc>
            <a:spcBef>
              <a:spcPct val="0"/>
            </a:spcBef>
            <a:spcAft>
              <a:spcPct val="15000"/>
            </a:spcAft>
            <a:buChar char="•"/>
          </a:pPr>
          <a:r>
            <a:rPr lang="en-IN" sz="1300" kern="1200" dirty="0"/>
            <a:t>Silhouette score:0.2917</a:t>
          </a:r>
        </a:p>
        <a:p>
          <a:pPr marL="114300" lvl="1" indent="-114300" algn="l" defTabSz="577850">
            <a:lnSpc>
              <a:spcPct val="90000"/>
            </a:lnSpc>
            <a:spcBef>
              <a:spcPct val="0"/>
            </a:spcBef>
            <a:spcAft>
              <a:spcPct val="15000"/>
            </a:spcAft>
            <a:buChar char="•"/>
          </a:pPr>
          <a:r>
            <a:rPr lang="en-IN" sz="1300" kern="1200" dirty="0"/>
            <a:t>Davies-Bouldin Index:0.9754</a:t>
          </a:r>
        </a:p>
        <a:p>
          <a:pPr marL="114300" lvl="1" indent="-114300" algn="l" defTabSz="577850">
            <a:lnSpc>
              <a:spcPct val="90000"/>
            </a:lnSpc>
            <a:spcBef>
              <a:spcPct val="0"/>
            </a:spcBef>
            <a:spcAft>
              <a:spcPct val="15000"/>
            </a:spcAft>
            <a:buChar char="•"/>
          </a:pPr>
          <a:r>
            <a:rPr lang="en-IN" sz="1300" kern="1200" dirty="0"/>
            <a:t>Calinski-Harabasz:21179.5098</a:t>
          </a:r>
        </a:p>
      </dsp:txBody>
      <dsp:txXfrm>
        <a:off x="3033127" y="3560195"/>
        <a:ext cx="1935027" cy="15380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95206A-62D7-4B00-A078-C067AAB05747}">
      <dsp:nvSpPr>
        <dsp:cNvPr id="0" name=""/>
        <dsp:cNvSpPr/>
      </dsp:nvSpPr>
      <dsp:spPr>
        <a:xfrm>
          <a:off x="11608" y="0"/>
          <a:ext cx="2866635" cy="5418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kern="1200" dirty="0"/>
            <a:t>t-SNE </a:t>
          </a:r>
        </a:p>
        <a:p>
          <a:pPr marL="0" lvl="0" indent="0" algn="ctr" defTabSz="1600200">
            <a:lnSpc>
              <a:spcPct val="90000"/>
            </a:lnSpc>
            <a:spcBef>
              <a:spcPct val="0"/>
            </a:spcBef>
            <a:spcAft>
              <a:spcPct val="35000"/>
            </a:spcAft>
            <a:buNone/>
          </a:pPr>
          <a:r>
            <a:rPr lang="en-IN" sz="3600" kern="1200" dirty="0"/>
            <a:t> Genre Data</a:t>
          </a:r>
        </a:p>
      </dsp:txBody>
      <dsp:txXfrm>
        <a:off x="11608" y="0"/>
        <a:ext cx="2866635" cy="1625600"/>
      </dsp:txXfrm>
    </dsp:sp>
    <dsp:sp modelId="{1C52E53B-A524-479B-AAFF-8CD1B29D2D9C}">
      <dsp:nvSpPr>
        <dsp:cNvPr id="0" name=""/>
        <dsp:cNvSpPr/>
      </dsp:nvSpPr>
      <dsp:spPr>
        <a:xfrm>
          <a:off x="289643" y="1627187"/>
          <a:ext cx="2293308" cy="16338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t" anchorCtr="0">
          <a:noAutofit/>
        </a:bodyPr>
        <a:lstStyle/>
        <a:p>
          <a:pPr marL="0" lvl="0" indent="0" algn="l" defTabSz="844550">
            <a:lnSpc>
              <a:spcPct val="90000"/>
            </a:lnSpc>
            <a:spcBef>
              <a:spcPct val="0"/>
            </a:spcBef>
            <a:spcAft>
              <a:spcPct val="35000"/>
            </a:spcAft>
            <a:buNone/>
          </a:pPr>
          <a:r>
            <a:rPr lang="en-IN" sz="1900" kern="1200" dirty="0"/>
            <a:t>Best Parameters</a:t>
          </a:r>
        </a:p>
        <a:p>
          <a:pPr marL="114300" lvl="1" indent="-114300" algn="l" defTabSz="666750">
            <a:lnSpc>
              <a:spcPct val="90000"/>
            </a:lnSpc>
            <a:spcBef>
              <a:spcPct val="0"/>
            </a:spcBef>
            <a:spcAft>
              <a:spcPct val="15000"/>
            </a:spcAft>
            <a:buChar char="•"/>
          </a:pPr>
          <a:r>
            <a:rPr lang="en-IN" sz="1500" kern="1200" dirty="0"/>
            <a:t>Early_exaggeration:24</a:t>
          </a:r>
        </a:p>
        <a:p>
          <a:pPr marL="114300" lvl="1" indent="-114300" algn="l" defTabSz="666750">
            <a:lnSpc>
              <a:spcPct val="90000"/>
            </a:lnSpc>
            <a:spcBef>
              <a:spcPct val="0"/>
            </a:spcBef>
            <a:spcAft>
              <a:spcPct val="15000"/>
            </a:spcAft>
            <a:buChar char="•"/>
          </a:pPr>
          <a:r>
            <a:rPr lang="en-IN" sz="1500" kern="1200" dirty="0"/>
            <a:t>Learning_rate:200</a:t>
          </a:r>
        </a:p>
        <a:p>
          <a:pPr marL="114300" lvl="1" indent="-114300" algn="l" defTabSz="666750">
            <a:lnSpc>
              <a:spcPct val="90000"/>
            </a:lnSpc>
            <a:spcBef>
              <a:spcPct val="0"/>
            </a:spcBef>
            <a:spcAft>
              <a:spcPct val="15000"/>
            </a:spcAft>
            <a:buChar char="•"/>
          </a:pPr>
          <a:r>
            <a:rPr lang="en-IN" sz="1500" kern="1200" dirty="0"/>
            <a:t>Max_iter:2000</a:t>
          </a:r>
        </a:p>
        <a:p>
          <a:pPr marL="114300" lvl="1" indent="-114300" algn="l" defTabSz="666750">
            <a:lnSpc>
              <a:spcPct val="90000"/>
            </a:lnSpc>
            <a:spcBef>
              <a:spcPct val="0"/>
            </a:spcBef>
            <a:spcAft>
              <a:spcPct val="15000"/>
            </a:spcAft>
            <a:buChar char="•"/>
          </a:pPr>
          <a:r>
            <a:rPr lang="en-IN" sz="1500" kern="1200" dirty="0"/>
            <a:t>Perplexity:50</a:t>
          </a:r>
        </a:p>
      </dsp:txBody>
      <dsp:txXfrm>
        <a:off x="337495" y="1675039"/>
        <a:ext cx="2197604" cy="1538098"/>
      </dsp:txXfrm>
    </dsp:sp>
    <dsp:sp modelId="{3AEA397C-6FD0-47B5-A45D-6F6377128586}">
      <dsp:nvSpPr>
        <dsp:cNvPr id="0" name=""/>
        <dsp:cNvSpPr/>
      </dsp:nvSpPr>
      <dsp:spPr>
        <a:xfrm>
          <a:off x="289643" y="3512343"/>
          <a:ext cx="2293308" cy="16338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IN" sz="1900" kern="1200" dirty="0"/>
            <a:t>Test Data Evaluation</a:t>
          </a:r>
        </a:p>
        <a:p>
          <a:pPr marL="0" lvl="0" indent="0" algn="ctr" defTabSz="844550">
            <a:lnSpc>
              <a:spcPct val="90000"/>
            </a:lnSpc>
            <a:spcBef>
              <a:spcPct val="0"/>
            </a:spcBef>
            <a:spcAft>
              <a:spcPct val="35000"/>
            </a:spcAft>
            <a:buNone/>
          </a:pPr>
          <a:r>
            <a:rPr lang="en-IN" sz="1900" kern="1200" dirty="0"/>
            <a:t>KL Divergence : 0.4223</a:t>
          </a:r>
        </a:p>
      </dsp:txBody>
      <dsp:txXfrm>
        <a:off x="337495" y="3560195"/>
        <a:ext cx="2197604" cy="1538098"/>
      </dsp:txXfrm>
    </dsp:sp>
    <dsp:sp modelId="{4304099E-3264-42F8-B130-83639C7DD03D}">
      <dsp:nvSpPr>
        <dsp:cNvPr id="0" name=""/>
        <dsp:cNvSpPr/>
      </dsp:nvSpPr>
      <dsp:spPr>
        <a:xfrm>
          <a:off x="3084441" y="0"/>
          <a:ext cx="2866635" cy="5418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kern="1200" dirty="0"/>
            <a:t>PCA </a:t>
          </a:r>
        </a:p>
        <a:p>
          <a:pPr marL="0" lvl="0" indent="0" algn="ctr" defTabSz="1600200">
            <a:lnSpc>
              <a:spcPct val="90000"/>
            </a:lnSpc>
            <a:spcBef>
              <a:spcPct val="0"/>
            </a:spcBef>
            <a:spcAft>
              <a:spcPct val="35000"/>
            </a:spcAft>
            <a:buNone/>
          </a:pPr>
          <a:r>
            <a:rPr lang="en-IN" sz="3600" kern="1200" dirty="0"/>
            <a:t>Data</a:t>
          </a:r>
        </a:p>
      </dsp:txBody>
      <dsp:txXfrm>
        <a:off x="3084441" y="0"/>
        <a:ext cx="2866635" cy="1625600"/>
      </dsp:txXfrm>
    </dsp:sp>
    <dsp:sp modelId="{A576D9D5-33E7-4533-9283-C097DEA6362C}">
      <dsp:nvSpPr>
        <dsp:cNvPr id="0" name=""/>
        <dsp:cNvSpPr/>
      </dsp:nvSpPr>
      <dsp:spPr>
        <a:xfrm>
          <a:off x="3371276" y="1627187"/>
          <a:ext cx="2293308" cy="16338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t" anchorCtr="0">
          <a:noAutofit/>
        </a:bodyPr>
        <a:lstStyle/>
        <a:p>
          <a:pPr marL="0" lvl="0" indent="0" algn="l" defTabSz="844550">
            <a:lnSpc>
              <a:spcPct val="90000"/>
            </a:lnSpc>
            <a:spcBef>
              <a:spcPct val="0"/>
            </a:spcBef>
            <a:spcAft>
              <a:spcPct val="35000"/>
            </a:spcAft>
            <a:buNone/>
          </a:pPr>
          <a:r>
            <a:rPr lang="en-IN" sz="1900" kern="1200" dirty="0"/>
            <a:t>Best Parameters</a:t>
          </a:r>
        </a:p>
        <a:p>
          <a:pPr marL="114300" lvl="1" indent="-114300" algn="l" defTabSz="666750">
            <a:lnSpc>
              <a:spcPct val="90000"/>
            </a:lnSpc>
            <a:spcBef>
              <a:spcPct val="0"/>
            </a:spcBef>
            <a:spcAft>
              <a:spcPct val="15000"/>
            </a:spcAft>
            <a:buChar char="•"/>
          </a:pPr>
          <a:r>
            <a:rPr lang="en-IN" sz="1500" kern="1200"/>
            <a:t>PCA__n_components:2</a:t>
          </a:r>
          <a:endParaRPr lang="en-IN" sz="1500" kern="1200" dirty="0"/>
        </a:p>
        <a:p>
          <a:pPr marL="114300" lvl="1" indent="-114300" algn="l" defTabSz="666750">
            <a:lnSpc>
              <a:spcPct val="90000"/>
            </a:lnSpc>
            <a:spcBef>
              <a:spcPct val="0"/>
            </a:spcBef>
            <a:spcAft>
              <a:spcPct val="15000"/>
            </a:spcAft>
            <a:buChar char="•"/>
          </a:pPr>
          <a:r>
            <a:rPr lang="en-IN" sz="1500" kern="1200" dirty="0" err="1"/>
            <a:t>PCA__svd_solver:’auto</a:t>
          </a:r>
          <a:r>
            <a:rPr lang="en-IN" sz="1500" kern="1200" dirty="0"/>
            <a:t>’</a:t>
          </a:r>
        </a:p>
        <a:p>
          <a:pPr marL="114300" lvl="1" indent="-114300" algn="l" defTabSz="666750">
            <a:lnSpc>
              <a:spcPct val="90000"/>
            </a:lnSpc>
            <a:spcBef>
              <a:spcPct val="0"/>
            </a:spcBef>
            <a:spcAft>
              <a:spcPct val="15000"/>
            </a:spcAft>
            <a:buChar char="•"/>
          </a:pPr>
          <a:r>
            <a:rPr lang="en-IN" sz="1500" kern="1200" dirty="0"/>
            <a:t>PCA__tol:0.0001</a:t>
          </a:r>
        </a:p>
        <a:p>
          <a:pPr marL="114300" lvl="1" indent="-114300" algn="l" defTabSz="666750">
            <a:lnSpc>
              <a:spcPct val="90000"/>
            </a:lnSpc>
            <a:spcBef>
              <a:spcPct val="0"/>
            </a:spcBef>
            <a:spcAft>
              <a:spcPct val="15000"/>
            </a:spcAft>
            <a:buChar char="•"/>
          </a:pPr>
          <a:r>
            <a:rPr lang="en-IN" sz="1500" kern="1200" dirty="0"/>
            <a:t>PCA__</a:t>
          </a:r>
          <a:r>
            <a:rPr lang="en-IN" sz="1500" kern="1200" dirty="0" err="1"/>
            <a:t>whiten:True</a:t>
          </a:r>
          <a:endParaRPr lang="en-IN" sz="1500" kern="1200" dirty="0"/>
        </a:p>
      </dsp:txBody>
      <dsp:txXfrm>
        <a:off x="3419128" y="1675039"/>
        <a:ext cx="2197604" cy="1538098"/>
      </dsp:txXfrm>
    </dsp:sp>
    <dsp:sp modelId="{152559F7-BF1B-4332-A838-DF8444A371DB}">
      <dsp:nvSpPr>
        <dsp:cNvPr id="0" name=""/>
        <dsp:cNvSpPr/>
      </dsp:nvSpPr>
      <dsp:spPr>
        <a:xfrm>
          <a:off x="3371276" y="3512343"/>
          <a:ext cx="2293308" cy="163380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t" anchorCtr="0">
          <a:noAutofit/>
        </a:bodyPr>
        <a:lstStyle/>
        <a:p>
          <a:pPr marL="0" lvl="0" indent="0" algn="l" defTabSz="844550">
            <a:lnSpc>
              <a:spcPct val="90000"/>
            </a:lnSpc>
            <a:spcBef>
              <a:spcPct val="0"/>
            </a:spcBef>
            <a:spcAft>
              <a:spcPct val="35000"/>
            </a:spcAft>
            <a:buNone/>
          </a:pPr>
          <a:r>
            <a:rPr lang="en-IN" sz="1900" kern="1200" dirty="0"/>
            <a:t>Test Data Evaluation</a:t>
          </a:r>
        </a:p>
        <a:p>
          <a:pPr marL="114300" lvl="1" indent="-114300" algn="l" defTabSz="666750">
            <a:lnSpc>
              <a:spcPct val="90000"/>
            </a:lnSpc>
            <a:spcBef>
              <a:spcPct val="0"/>
            </a:spcBef>
            <a:spcAft>
              <a:spcPct val="15000"/>
            </a:spcAft>
            <a:buChar char="•"/>
          </a:pPr>
          <a:r>
            <a:rPr lang="en-IN" sz="1500" kern="1200" dirty="0"/>
            <a:t>Reconstruction error:459695.2128</a:t>
          </a:r>
        </a:p>
        <a:p>
          <a:pPr marL="114300" lvl="1" indent="-114300" algn="l" defTabSz="666750">
            <a:lnSpc>
              <a:spcPct val="90000"/>
            </a:lnSpc>
            <a:spcBef>
              <a:spcPct val="0"/>
            </a:spcBef>
            <a:spcAft>
              <a:spcPct val="15000"/>
            </a:spcAft>
            <a:buChar char="•"/>
          </a:pPr>
          <a:endParaRPr lang="en-IN" sz="1500" kern="1200" dirty="0"/>
        </a:p>
      </dsp:txBody>
      <dsp:txXfrm>
        <a:off x="3419128" y="3560195"/>
        <a:ext cx="2197604" cy="153809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9B5162-31D5-D27B-CB8B-8469F66660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14EB8204-F427-3587-2023-45F3DF3CAD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D0B005-AE3F-4DA2-9559-980D1360C114}" type="datetimeFigureOut">
              <a:rPr lang="en-SG" smtClean="0"/>
              <a:t>4/12/2024</a:t>
            </a:fld>
            <a:endParaRPr lang="en-SG"/>
          </a:p>
        </p:txBody>
      </p:sp>
      <p:sp>
        <p:nvSpPr>
          <p:cNvPr id="4" name="Footer Placeholder 3">
            <a:extLst>
              <a:ext uri="{FF2B5EF4-FFF2-40B4-BE49-F238E27FC236}">
                <a16:creationId xmlns:a16="http://schemas.microsoft.com/office/drawing/2014/main" id="{B1FF136A-E7CF-98B4-480E-A32119CB16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02167F81-B274-2766-0143-5AF2148974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F42E51-4BA4-41E8-8E38-E80BA45B03F6}" type="slidenum">
              <a:rPr lang="en-SG" smtClean="0"/>
              <a:t>‹#›</a:t>
            </a:fld>
            <a:endParaRPr lang="en-SG"/>
          </a:p>
        </p:txBody>
      </p:sp>
    </p:spTree>
    <p:extLst>
      <p:ext uri="{BB962C8B-B14F-4D97-AF65-F5344CB8AC3E}">
        <p14:creationId xmlns:p14="http://schemas.microsoft.com/office/powerpoint/2010/main" val="11558915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A0547B-158A-49BE-8714-80B0BEEFC392}" type="datetimeFigureOut">
              <a:rPr lang="en-SG" smtClean="0"/>
              <a:t>4/12/2024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D1C9C6-E11A-4277-9787-7297B88DF7E0}" type="slidenum">
              <a:rPr lang="en-SG" smtClean="0"/>
              <a:t>‹#›</a:t>
            </a:fld>
            <a:endParaRPr lang="en-SG"/>
          </a:p>
        </p:txBody>
      </p:sp>
    </p:spTree>
    <p:extLst>
      <p:ext uri="{BB962C8B-B14F-4D97-AF65-F5344CB8AC3E}">
        <p14:creationId xmlns:p14="http://schemas.microsoft.com/office/powerpoint/2010/main" val="2715609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D1C9C6-E11A-4277-9787-7297B88DF7E0}" type="slidenum">
              <a:rPr lang="en-SG" smtClean="0"/>
              <a:t>2</a:t>
            </a:fld>
            <a:endParaRPr lang="en-SG"/>
          </a:p>
        </p:txBody>
      </p:sp>
    </p:spTree>
    <p:extLst>
      <p:ext uri="{BB962C8B-B14F-4D97-AF65-F5344CB8AC3E}">
        <p14:creationId xmlns:p14="http://schemas.microsoft.com/office/powerpoint/2010/main" val="1622017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D1C9C6-E11A-4277-9787-7297B88DF7E0}" type="slidenum">
              <a:rPr lang="en-SG" smtClean="0"/>
              <a:t>3</a:t>
            </a:fld>
            <a:endParaRPr lang="en-SG"/>
          </a:p>
        </p:txBody>
      </p:sp>
    </p:spTree>
    <p:extLst>
      <p:ext uri="{BB962C8B-B14F-4D97-AF65-F5344CB8AC3E}">
        <p14:creationId xmlns:p14="http://schemas.microsoft.com/office/powerpoint/2010/main" val="1026199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D1C9C6-E11A-4277-9787-7297B88DF7E0}" type="slidenum">
              <a:rPr lang="en-SG" smtClean="0"/>
              <a:t>4</a:t>
            </a:fld>
            <a:endParaRPr lang="en-SG"/>
          </a:p>
        </p:txBody>
      </p:sp>
    </p:spTree>
    <p:extLst>
      <p:ext uri="{BB962C8B-B14F-4D97-AF65-F5344CB8AC3E}">
        <p14:creationId xmlns:p14="http://schemas.microsoft.com/office/powerpoint/2010/main" val="2413187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D1C9C6-E11A-4277-9787-7297B88DF7E0}" type="slidenum">
              <a:rPr lang="en-SG" smtClean="0"/>
              <a:t>5</a:t>
            </a:fld>
            <a:endParaRPr lang="en-SG"/>
          </a:p>
        </p:txBody>
      </p:sp>
    </p:spTree>
    <p:extLst>
      <p:ext uri="{BB962C8B-B14F-4D97-AF65-F5344CB8AC3E}">
        <p14:creationId xmlns:p14="http://schemas.microsoft.com/office/powerpoint/2010/main" val="1697902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1097280" y="758952"/>
            <a:ext cx="10058400" cy="3566160"/>
          </a:xfrm>
        </p:spPr>
        <p:txBody>
          <a:bodyPr anchor="b">
            <a:normAutofit/>
          </a:bodyPr>
          <a:lstStyle>
            <a:lvl1pPr algn="l">
              <a:lnSpc>
                <a:spcPct val="85000"/>
              </a:lnSpc>
              <a:defRPr sz="5400" spc="-50" baseline="0">
                <a:solidFill>
                  <a:schemeClr val="bg1"/>
                </a:solidFill>
              </a:defRPr>
            </a:lvl1pPr>
          </a:lstStyle>
          <a:p>
            <a:r>
              <a:rPr lang="en-US" dirty="0"/>
              <a:t>Title</a:t>
            </a:r>
          </a:p>
        </p:txBody>
      </p:sp>
      <p:sp>
        <p:nvSpPr>
          <p:cNvPr id="3" name="Subtitle 2"/>
          <p:cNvSpPr>
            <a:spLocks noGrp="1"/>
          </p:cNvSpPr>
          <p:nvPr>
            <p:ph type="subTitle" idx="1"/>
          </p:nvPr>
        </p:nvSpPr>
        <p:spPr>
          <a:xfrm>
            <a:off x="1100052" y="4455620"/>
            <a:ext cx="10058400" cy="1143000"/>
          </a:xfrm>
        </p:spPr>
        <p:txBody>
          <a:bodyPr lIns="91440" rIns="91440">
            <a:normAutofit/>
          </a:bodyPr>
          <a:lstStyle>
            <a:lvl1pPr marL="0" indent="0" algn="l">
              <a:buNone/>
              <a:defRPr sz="2400" b="0" i="1" cap="none" spc="200" baseline="0">
                <a:solidFill>
                  <a:schemeClr val="bg1"/>
                </a:solidFill>
                <a:latin typeface="Graphik Light" panose="020B0403030202060203" pitchFamily="34"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Footer Placeholder 4"/>
          <p:cNvSpPr>
            <a:spLocks noGrp="1"/>
          </p:cNvSpPr>
          <p:nvPr>
            <p:ph type="ftr" sz="quarter" idx="11"/>
          </p:nvPr>
        </p:nvSpPr>
        <p:spPr/>
        <p:txBody>
          <a:bodyPr/>
          <a:lstStyle/>
          <a:p>
            <a:r>
              <a:rPr lang="it-IT"/>
              <a:t>DA 204o: Data Science in Practice</a:t>
            </a:r>
            <a:endParaRPr lang="en-SG" dirty="0"/>
          </a:p>
        </p:txBody>
      </p:sp>
      <p:sp>
        <p:nvSpPr>
          <p:cNvPr id="6" name="Slide Number Placeholder 5"/>
          <p:cNvSpPr>
            <a:spLocks noGrp="1"/>
          </p:cNvSpPr>
          <p:nvPr>
            <p:ph type="sldNum" sz="quarter" idx="12"/>
          </p:nvPr>
        </p:nvSpPr>
        <p:spPr/>
        <p:txBody>
          <a:bodyPr/>
          <a:lstStyle/>
          <a:p>
            <a:fld id="{BF1758FF-0BF1-4103-A89A-38EC40E85429}" type="slidenum">
              <a:rPr lang="en-SG" smtClean="0"/>
              <a:t>‹#›</a:t>
            </a:fld>
            <a:endParaRPr lang="en-SG"/>
          </a:p>
        </p:txBody>
      </p:sp>
    </p:spTree>
    <p:extLst>
      <p:ext uri="{BB962C8B-B14F-4D97-AF65-F5344CB8AC3E}">
        <p14:creationId xmlns:p14="http://schemas.microsoft.com/office/powerpoint/2010/main" val="738272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6"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1"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4" y="0"/>
            <a:ext cx="12191986"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1"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it-IT"/>
              <a:t>DA 204o: Data Science in Practice</a:t>
            </a:r>
            <a:endParaRPr lang="en-SG"/>
          </a:p>
        </p:txBody>
      </p:sp>
      <p:sp>
        <p:nvSpPr>
          <p:cNvPr id="7" name="Slide Number Placeholder 6"/>
          <p:cNvSpPr>
            <a:spLocks noGrp="1"/>
          </p:cNvSpPr>
          <p:nvPr>
            <p:ph type="sldNum" sz="quarter" idx="12"/>
          </p:nvPr>
        </p:nvSpPr>
        <p:spPr/>
        <p:txBody>
          <a:bodyPr/>
          <a:lstStyle/>
          <a:p>
            <a:fld id="{BF1758FF-0BF1-4103-A89A-38EC40E85429}" type="slidenum">
              <a:rPr lang="en-SG" smtClean="0"/>
              <a:t>‹#›</a:t>
            </a:fld>
            <a:endParaRPr lang="en-SG"/>
          </a:p>
        </p:txBody>
      </p:sp>
    </p:spTree>
    <p:extLst>
      <p:ext uri="{BB962C8B-B14F-4D97-AF65-F5344CB8AC3E}">
        <p14:creationId xmlns:p14="http://schemas.microsoft.com/office/powerpoint/2010/main" val="2968797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it-IT"/>
              <a:t>DA 204o: Data Science in Practice</a:t>
            </a:r>
            <a:endParaRPr lang="en-SG" dirty="0"/>
          </a:p>
        </p:txBody>
      </p:sp>
      <p:sp>
        <p:nvSpPr>
          <p:cNvPr id="6" name="Slide Number Placeholder 5"/>
          <p:cNvSpPr>
            <a:spLocks noGrp="1"/>
          </p:cNvSpPr>
          <p:nvPr>
            <p:ph type="sldNum" sz="quarter" idx="12"/>
          </p:nvPr>
        </p:nvSpPr>
        <p:spPr/>
        <p:txBody>
          <a:bodyPr/>
          <a:lstStyle/>
          <a:p>
            <a:fld id="{BF1758FF-0BF1-4103-A89A-38EC40E85429}" type="slidenum">
              <a:rPr lang="en-SG" smtClean="0"/>
              <a:t>‹#›</a:t>
            </a:fld>
            <a:endParaRPr lang="en-SG"/>
          </a:p>
        </p:txBody>
      </p:sp>
    </p:spTree>
    <p:extLst>
      <p:ext uri="{BB962C8B-B14F-4D97-AF65-F5344CB8AC3E}">
        <p14:creationId xmlns:p14="http://schemas.microsoft.com/office/powerpoint/2010/main" val="796814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6"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899" y="414779"/>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it-IT"/>
              <a:t>DA 204o: Data Science in Practice</a:t>
            </a:r>
            <a:endParaRPr lang="en-SG"/>
          </a:p>
        </p:txBody>
      </p:sp>
      <p:sp>
        <p:nvSpPr>
          <p:cNvPr id="6" name="Slide Number Placeholder 5"/>
          <p:cNvSpPr>
            <a:spLocks noGrp="1"/>
          </p:cNvSpPr>
          <p:nvPr>
            <p:ph type="sldNum" sz="quarter" idx="12"/>
          </p:nvPr>
        </p:nvSpPr>
        <p:spPr/>
        <p:txBody>
          <a:bodyPr/>
          <a:lstStyle/>
          <a:p>
            <a:fld id="{BF1758FF-0BF1-4103-A89A-38EC40E85429}" type="slidenum">
              <a:rPr lang="en-SG" smtClean="0"/>
              <a:t>‹#›</a:t>
            </a:fld>
            <a:endParaRPr lang="en-SG"/>
          </a:p>
        </p:txBody>
      </p:sp>
    </p:spTree>
    <p:extLst>
      <p:ext uri="{BB962C8B-B14F-4D97-AF65-F5344CB8AC3E}">
        <p14:creationId xmlns:p14="http://schemas.microsoft.com/office/powerpoint/2010/main" val="384021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atin typeface="Graphik Regular" panose="020B0503030202060203" pitchFamily="34" charset="0"/>
              </a:defRPr>
            </a:lvl1pPr>
            <a:lvl2pPr>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551C70ED-94CA-A642-FD1E-522A6990F33D}"/>
              </a:ext>
            </a:extLst>
          </p:cNvPr>
          <p:cNvSpPr>
            <a:spLocks noGrp="1"/>
          </p:cNvSpPr>
          <p:nvPr>
            <p:ph type="title"/>
          </p:nvPr>
        </p:nvSpPr>
        <p:spPr/>
        <p:txBody>
          <a:bodyPr/>
          <a:lstStyle/>
          <a:p>
            <a:r>
              <a:rPr lang="en-US" dirty="0"/>
              <a:t>Click to edit Master title style</a:t>
            </a:r>
            <a:endParaRPr lang="en-SG" dirty="0"/>
          </a:p>
        </p:txBody>
      </p:sp>
      <p:sp>
        <p:nvSpPr>
          <p:cNvPr id="11" name="Footer Placeholder 10">
            <a:extLst>
              <a:ext uri="{FF2B5EF4-FFF2-40B4-BE49-F238E27FC236}">
                <a16:creationId xmlns:a16="http://schemas.microsoft.com/office/drawing/2014/main" id="{F14EF858-2983-E647-2178-E92591E7E8FD}"/>
              </a:ext>
            </a:extLst>
          </p:cNvPr>
          <p:cNvSpPr>
            <a:spLocks noGrp="1"/>
          </p:cNvSpPr>
          <p:nvPr>
            <p:ph type="ftr" sz="quarter" idx="11"/>
          </p:nvPr>
        </p:nvSpPr>
        <p:spPr/>
        <p:txBody>
          <a:bodyPr/>
          <a:lstStyle/>
          <a:p>
            <a:r>
              <a:rPr lang="it-IT"/>
              <a:t>DA 204o: Data Science in Practice</a:t>
            </a:r>
            <a:endParaRPr lang="en-SG" dirty="0"/>
          </a:p>
        </p:txBody>
      </p:sp>
      <p:sp>
        <p:nvSpPr>
          <p:cNvPr id="12" name="Slide Number Placeholder 11">
            <a:extLst>
              <a:ext uri="{FF2B5EF4-FFF2-40B4-BE49-F238E27FC236}">
                <a16:creationId xmlns:a16="http://schemas.microsoft.com/office/drawing/2014/main" id="{2C483A77-9139-666A-419A-D5D0E83B91ED}"/>
              </a:ext>
            </a:extLst>
          </p:cNvPr>
          <p:cNvSpPr>
            <a:spLocks noGrp="1"/>
          </p:cNvSpPr>
          <p:nvPr>
            <p:ph type="sldNum" sz="quarter" idx="12"/>
          </p:nvPr>
        </p:nvSpPr>
        <p:spPr/>
        <p:txBody>
          <a:bodyPr/>
          <a:lstStyle/>
          <a:p>
            <a:fld id="{BF1758FF-0BF1-4103-A89A-38EC40E85429}" type="slidenum">
              <a:rPr lang="en-SG" smtClean="0"/>
              <a:pPr/>
              <a:t>‹#›</a:t>
            </a:fld>
            <a:endParaRPr lang="en-SG"/>
          </a:p>
        </p:txBody>
      </p:sp>
    </p:spTree>
    <p:extLst>
      <p:ext uri="{BB962C8B-B14F-4D97-AF65-F5344CB8AC3E}">
        <p14:creationId xmlns:p14="http://schemas.microsoft.com/office/powerpoint/2010/main" val="3020835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2925" y="286604"/>
            <a:ext cx="10612756" cy="1000608"/>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a:xfrm>
            <a:off x="542925" y="1549400"/>
            <a:ext cx="10612756" cy="4648199"/>
          </a:xfrm>
        </p:spPr>
        <p:txBody>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sz="1100"/>
            </a:lvl1pPr>
          </a:lstStyle>
          <a:p>
            <a:r>
              <a:rPr lang="it-IT"/>
              <a:t>DA 204o: Data Science in Practice</a:t>
            </a:r>
            <a:endParaRPr lang="en-SG" dirty="0"/>
          </a:p>
        </p:txBody>
      </p:sp>
      <p:sp>
        <p:nvSpPr>
          <p:cNvPr id="6" name="Slide Number Placeholder 5"/>
          <p:cNvSpPr>
            <a:spLocks noGrp="1"/>
          </p:cNvSpPr>
          <p:nvPr>
            <p:ph type="sldNum" sz="quarter" idx="12"/>
          </p:nvPr>
        </p:nvSpPr>
        <p:spPr/>
        <p:txBody>
          <a:bodyPr/>
          <a:lstStyle/>
          <a:p>
            <a:fld id="{BF1758FF-0BF1-4103-A89A-38EC40E85429}" type="slidenum">
              <a:rPr lang="en-SG" smtClean="0"/>
              <a:t>‹#›</a:t>
            </a:fld>
            <a:endParaRPr lang="en-SG"/>
          </a:p>
        </p:txBody>
      </p:sp>
    </p:spTree>
    <p:extLst>
      <p:ext uri="{BB962C8B-B14F-4D97-AF65-F5344CB8AC3E}">
        <p14:creationId xmlns:p14="http://schemas.microsoft.com/office/powerpoint/2010/main" val="3055830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6"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54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Graphik Light" panose="020B0403030202060203"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it-IT"/>
              <a:t>DA 204o: Data Science in Practice</a:t>
            </a:r>
            <a:endParaRPr lang="en-SG" dirty="0"/>
          </a:p>
        </p:txBody>
      </p:sp>
      <p:sp>
        <p:nvSpPr>
          <p:cNvPr id="6" name="Slide Number Placeholder 5"/>
          <p:cNvSpPr>
            <a:spLocks noGrp="1"/>
          </p:cNvSpPr>
          <p:nvPr>
            <p:ph type="sldNum" sz="quarter" idx="12"/>
          </p:nvPr>
        </p:nvSpPr>
        <p:spPr/>
        <p:txBody>
          <a:bodyPr/>
          <a:lstStyle/>
          <a:p>
            <a:fld id="{BF1758FF-0BF1-4103-A89A-38EC40E85429}" type="slidenum">
              <a:rPr lang="en-SG" smtClean="0"/>
              <a:t>‹#›</a:t>
            </a:fld>
            <a:endParaRPr lang="en-SG"/>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558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514351" y="286604"/>
            <a:ext cx="11134725" cy="968440"/>
          </a:xfrm>
        </p:spPr>
        <p:txBody>
          <a:bodyPr/>
          <a:lstStyle/>
          <a:p>
            <a:r>
              <a:rPr lang="en-US" dirty="0"/>
              <a:t>Click to edit Master title style</a:t>
            </a:r>
          </a:p>
        </p:txBody>
      </p:sp>
      <p:sp>
        <p:nvSpPr>
          <p:cNvPr id="3" name="Content Placeholder 2"/>
          <p:cNvSpPr>
            <a:spLocks noGrp="1"/>
          </p:cNvSpPr>
          <p:nvPr>
            <p:ph sz="half" idx="1"/>
          </p:nvPr>
        </p:nvSpPr>
        <p:spPr>
          <a:xfrm>
            <a:off x="514350" y="1531407"/>
            <a:ext cx="540000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44590" y="1531408"/>
            <a:ext cx="540000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it-IT"/>
              <a:t>DA 204o: Data Science in Practice</a:t>
            </a:r>
            <a:endParaRPr lang="en-SG" dirty="0"/>
          </a:p>
        </p:txBody>
      </p:sp>
      <p:sp>
        <p:nvSpPr>
          <p:cNvPr id="7" name="Slide Number Placeholder 6"/>
          <p:cNvSpPr>
            <a:spLocks noGrp="1"/>
          </p:cNvSpPr>
          <p:nvPr>
            <p:ph type="sldNum" sz="quarter" idx="12"/>
          </p:nvPr>
        </p:nvSpPr>
        <p:spPr/>
        <p:txBody>
          <a:bodyPr/>
          <a:lstStyle/>
          <a:p>
            <a:fld id="{BF1758FF-0BF1-4103-A89A-38EC40E85429}" type="slidenum">
              <a:rPr lang="en-SG" smtClean="0"/>
              <a:t>‹#›</a:t>
            </a:fld>
            <a:endParaRPr lang="en-SG"/>
          </a:p>
        </p:txBody>
      </p:sp>
    </p:spTree>
    <p:extLst>
      <p:ext uri="{BB962C8B-B14F-4D97-AF65-F5344CB8AC3E}">
        <p14:creationId xmlns:p14="http://schemas.microsoft.com/office/powerpoint/2010/main" val="1610093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it-IT"/>
              <a:t>DA 204o: Data Science in Practice</a:t>
            </a:r>
            <a:endParaRPr lang="en-SG" dirty="0"/>
          </a:p>
        </p:txBody>
      </p:sp>
      <p:sp>
        <p:nvSpPr>
          <p:cNvPr id="9" name="Slide Number Placeholder 8"/>
          <p:cNvSpPr>
            <a:spLocks noGrp="1"/>
          </p:cNvSpPr>
          <p:nvPr>
            <p:ph type="sldNum" sz="quarter" idx="12"/>
          </p:nvPr>
        </p:nvSpPr>
        <p:spPr/>
        <p:txBody>
          <a:bodyPr/>
          <a:lstStyle/>
          <a:p>
            <a:fld id="{BF1758FF-0BF1-4103-A89A-38EC40E85429}" type="slidenum">
              <a:rPr lang="en-SG" smtClean="0"/>
              <a:t>‹#›</a:t>
            </a:fld>
            <a:endParaRPr lang="en-SG"/>
          </a:p>
        </p:txBody>
      </p:sp>
    </p:spTree>
    <p:extLst>
      <p:ext uri="{BB962C8B-B14F-4D97-AF65-F5344CB8AC3E}">
        <p14:creationId xmlns:p14="http://schemas.microsoft.com/office/powerpoint/2010/main" val="3425617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it-IT"/>
              <a:t>DA 204o: Data Science in Practice</a:t>
            </a:r>
            <a:endParaRPr lang="en-SG" dirty="0"/>
          </a:p>
        </p:txBody>
      </p:sp>
      <p:sp>
        <p:nvSpPr>
          <p:cNvPr id="5" name="Slide Number Placeholder 4"/>
          <p:cNvSpPr>
            <a:spLocks noGrp="1"/>
          </p:cNvSpPr>
          <p:nvPr>
            <p:ph type="sldNum" sz="quarter" idx="12"/>
          </p:nvPr>
        </p:nvSpPr>
        <p:spPr/>
        <p:txBody>
          <a:bodyPr/>
          <a:lstStyle/>
          <a:p>
            <a:fld id="{BF1758FF-0BF1-4103-A89A-38EC40E85429}" type="slidenum">
              <a:rPr lang="en-SG" smtClean="0"/>
              <a:t>‹#›</a:t>
            </a:fld>
            <a:endParaRPr lang="en-SG"/>
          </a:p>
        </p:txBody>
      </p:sp>
    </p:spTree>
    <p:extLst>
      <p:ext uri="{BB962C8B-B14F-4D97-AF65-F5344CB8AC3E}">
        <p14:creationId xmlns:p14="http://schemas.microsoft.com/office/powerpoint/2010/main" val="2976892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6"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Footer Placeholder 7"/>
          <p:cNvSpPr>
            <a:spLocks noGrp="1"/>
          </p:cNvSpPr>
          <p:nvPr>
            <p:ph type="ftr" sz="quarter" idx="11"/>
          </p:nvPr>
        </p:nvSpPr>
        <p:spPr/>
        <p:txBody>
          <a:bodyPr/>
          <a:lstStyle>
            <a:lvl1pPr>
              <a:defRPr>
                <a:solidFill>
                  <a:srgbClr val="FFFFFF"/>
                </a:solidFill>
              </a:defRPr>
            </a:lvl1pPr>
          </a:lstStyle>
          <a:p>
            <a:r>
              <a:rPr lang="it-IT"/>
              <a:t>DA 204o: Data Science in Practice</a:t>
            </a:r>
            <a:endParaRPr lang="en-SG" dirty="0"/>
          </a:p>
        </p:txBody>
      </p:sp>
      <p:sp>
        <p:nvSpPr>
          <p:cNvPr id="9" name="Slide Number Placeholder 8"/>
          <p:cNvSpPr>
            <a:spLocks noGrp="1"/>
          </p:cNvSpPr>
          <p:nvPr>
            <p:ph type="sldNum" sz="quarter" idx="12"/>
          </p:nvPr>
        </p:nvSpPr>
        <p:spPr/>
        <p:txBody>
          <a:bodyPr/>
          <a:lstStyle/>
          <a:p>
            <a:fld id="{BF1758FF-0BF1-4103-A89A-38EC40E85429}" type="slidenum">
              <a:rPr lang="en-SG" smtClean="0"/>
              <a:t>‹#›</a:t>
            </a:fld>
            <a:endParaRPr lang="en-SG"/>
          </a:p>
        </p:txBody>
      </p:sp>
    </p:spTree>
    <p:extLst>
      <p:ext uri="{BB962C8B-B14F-4D97-AF65-F5344CB8AC3E}">
        <p14:creationId xmlns:p14="http://schemas.microsoft.com/office/powerpoint/2010/main" val="129928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2" y="0"/>
            <a:ext cx="640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2" y="731520"/>
            <a:ext cx="6492240" cy="5257800"/>
          </a:xfrm>
        </p:spPr>
        <p:txBody>
          <a:bodyPr/>
          <a:lstStyle>
            <a:lvl1pPr>
              <a:defRPr>
                <a:latin typeface="Graphik Regular" panose="020B0503030202060203" pitchFamily="34" charset="0"/>
              </a:defRPr>
            </a:lvl1pPr>
            <a:lvl2pPr>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Footer Placeholder 5"/>
          <p:cNvSpPr>
            <a:spLocks noGrp="1"/>
          </p:cNvSpPr>
          <p:nvPr>
            <p:ph type="ftr" sz="quarter" idx="11"/>
          </p:nvPr>
        </p:nvSpPr>
        <p:spPr>
          <a:xfrm>
            <a:off x="4800600" y="6459786"/>
            <a:ext cx="4648201" cy="365125"/>
          </a:xfrm>
        </p:spPr>
        <p:txBody>
          <a:bodyPr/>
          <a:lstStyle>
            <a:lvl1pPr algn="l">
              <a:defRPr>
                <a:solidFill>
                  <a:schemeClr val="accent2"/>
                </a:solidFill>
              </a:defRPr>
            </a:lvl1pPr>
          </a:lstStyle>
          <a:p>
            <a:r>
              <a:rPr lang="it-IT"/>
              <a:t>DA 204o: Data Science in Practice</a:t>
            </a:r>
            <a:endParaRPr lang="en-SG"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F1758FF-0BF1-4103-A89A-38EC40E85429}" type="slidenum">
              <a:rPr lang="en-SG" smtClean="0"/>
              <a:t>‹#›</a:t>
            </a:fld>
            <a:endParaRPr lang="en-SG"/>
          </a:p>
        </p:txBody>
      </p:sp>
    </p:spTree>
    <p:extLst>
      <p:ext uri="{BB962C8B-B14F-4D97-AF65-F5344CB8AC3E}">
        <p14:creationId xmlns:p14="http://schemas.microsoft.com/office/powerpoint/2010/main" val="491982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3876" y="18156"/>
            <a:ext cx="11229975" cy="99403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23876" y="1217451"/>
            <a:ext cx="11229975" cy="507429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686186" y="6459786"/>
            <a:ext cx="4822804" cy="365125"/>
          </a:xfrm>
          <a:prstGeom prst="rect">
            <a:avLst/>
          </a:prstGeom>
        </p:spPr>
        <p:txBody>
          <a:bodyPr vert="horz" lIns="91440" tIns="45720" rIns="91440" bIns="45720" rtlCol="0" anchor="ctr"/>
          <a:lstStyle>
            <a:lvl1pPr algn="ctr">
              <a:defRPr sz="1100" cap="none" baseline="0">
                <a:solidFill>
                  <a:schemeClr val="accent2"/>
                </a:solidFill>
                <a:latin typeface="Graphik Regular" panose="020B0503030202060203" pitchFamily="34" charset="0"/>
              </a:defRPr>
            </a:lvl1pPr>
          </a:lstStyle>
          <a:p>
            <a:r>
              <a:rPr lang="it-IT"/>
              <a:t>DA 204o: Data Science in Practice</a:t>
            </a:r>
            <a:endParaRPr lang="en-SG" dirty="0"/>
          </a:p>
        </p:txBody>
      </p:sp>
      <p:sp>
        <p:nvSpPr>
          <p:cNvPr id="6" name="Slide Number Placeholder 5"/>
          <p:cNvSpPr>
            <a:spLocks noGrp="1"/>
          </p:cNvSpPr>
          <p:nvPr>
            <p:ph type="sldNum" sz="quarter" idx="4"/>
          </p:nvPr>
        </p:nvSpPr>
        <p:spPr>
          <a:xfrm>
            <a:off x="10879975" y="6459785"/>
            <a:ext cx="1312025" cy="365125"/>
          </a:xfrm>
          <a:prstGeom prst="rect">
            <a:avLst/>
          </a:prstGeom>
          <a:noFill/>
        </p:spPr>
        <p:txBody>
          <a:bodyPr vert="horz" lIns="91440" tIns="45720" rIns="91440" bIns="45720" rtlCol="0" anchor="ctr"/>
          <a:lstStyle>
            <a:lvl1pPr algn="r">
              <a:defRPr sz="1050">
                <a:solidFill>
                  <a:schemeClr val="tx1"/>
                </a:solidFill>
                <a:latin typeface="Graphik Thin" panose="020B0203030202060203" pitchFamily="34" charset="0"/>
              </a:defRPr>
            </a:lvl1pPr>
          </a:lstStyle>
          <a:p>
            <a:fld id="{BF1758FF-0BF1-4103-A89A-38EC40E85429}" type="slidenum">
              <a:rPr lang="en-SG" smtClean="0"/>
              <a:pPr/>
              <a:t>‹#›</a:t>
            </a:fld>
            <a:endParaRPr lang="en-SG"/>
          </a:p>
        </p:txBody>
      </p:sp>
    </p:spTree>
    <p:extLst>
      <p:ext uri="{BB962C8B-B14F-4D97-AF65-F5344CB8AC3E}">
        <p14:creationId xmlns:p14="http://schemas.microsoft.com/office/powerpoint/2010/main" val="626750661"/>
      </p:ext>
    </p:extLst>
  </p:cSld>
  <p:clrMap bg1="lt1" tx1="dk1" bg2="lt2" tx2="dk2" accent1="accent1" accent2="accent2" accent3="accent3" accent4="accent4" accent5="accent5" accent6="accent6" hlink="hlink" folHlink="folHlink"/>
  <p:sldLayoutIdLst>
    <p:sldLayoutId id="2147483721" r:id="rId1"/>
    <p:sldLayoutId id="2147483732"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hf hdr="0" dt="0"/>
  <p:txStyles>
    <p:titleStyle>
      <a:lvl1pPr algn="l" defTabSz="914400" rtl="0" eaLnBrk="1" latinLnBrk="0" hangingPunct="1">
        <a:lnSpc>
          <a:spcPct val="85000"/>
        </a:lnSpc>
        <a:spcBef>
          <a:spcPct val="0"/>
        </a:spcBef>
        <a:buNone/>
        <a:defRPr sz="4000" b="0" kern="1200" spc="-50" baseline="0">
          <a:solidFill>
            <a:schemeClr val="accent2"/>
          </a:solidFill>
          <a:latin typeface="Graphik Semibold" panose="020B0703030202060203" pitchFamily="34" charset="0"/>
          <a:ea typeface="+mj-ea"/>
          <a:cs typeface="+mj-cs"/>
        </a:defRPr>
      </a:lvl1pPr>
    </p:titleStyle>
    <p:bodyStyle>
      <a:lvl1pPr marL="216000" indent="-216000" algn="l" defTabSz="914400" rtl="0" eaLnBrk="1" latinLnBrk="0" hangingPunct="1">
        <a:lnSpc>
          <a:spcPct val="90000"/>
        </a:lnSpc>
        <a:spcBef>
          <a:spcPts val="1200"/>
        </a:spcBef>
        <a:spcAft>
          <a:spcPts val="200"/>
        </a:spcAft>
        <a:buClr>
          <a:schemeClr val="accent2"/>
        </a:buClr>
        <a:buSzPct val="100000"/>
        <a:buFont typeface="Arial" panose="020B0604020202020204" pitchFamily="34" charset="0"/>
        <a:buChar char="•"/>
        <a:defRPr sz="2000" kern="1200">
          <a:solidFill>
            <a:schemeClr val="tx1">
              <a:lumMod val="75000"/>
              <a:lumOff val="25000"/>
            </a:schemeClr>
          </a:solidFill>
          <a:latin typeface="Graphik Light" panose="020B0403030202060203" pitchFamily="34" charset="0"/>
          <a:ea typeface="+mn-ea"/>
          <a:cs typeface="+mn-cs"/>
        </a:defRPr>
      </a:lvl1pPr>
      <a:lvl2pPr marL="486918" indent="-285750" algn="l" defTabSz="914400" rtl="0" eaLnBrk="1" latinLnBrk="0" hangingPunct="1">
        <a:lnSpc>
          <a:spcPct val="90000"/>
        </a:lnSpc>
        <a:spcBef>
          <a:spcPts val="200"/>
        </a:spcBef>
        <a:spcAft>
          <a:spcPts val="400"/>
        </a:spcAft>
        <a:buClr>
          <a:schemeClr val="accent2"/>
        </a:buClr>
        <a:buFont typeface="Arial" panose="020B0604020202020204" pitchFamily="34" charset="0"/>
        <a:buChar char="•"/>
        <a:defRPr sz="1800" kern="1200">
          <a:solidFill>
            <a:schemeClr val="tx1">
              <a:lumMod val="75000"/>
              <a:lumOff val="25000"/>
            </a:schemeClr>
          </a:solidFill>
          <a:latin typeface="Graphik Light" panose="020B0403030202060203" pitchFamily="34" charset="0"/>
          <a:ea typeface="+mn-ea"/>
          <a:cs typeface="+mn-cs"/>
        </a:defRPr>
      </a:lvl2pPr>
      <a:lvl3pPr marL="669798" indent="-285750" algn="l" defTabSz="914400" rtl="0" eaLnBrk="1" latinLnBrk="0" hangingPunct="1">
        <a:lnSpc>
          <a:spcPct val="90000"/>
        </a:lnSpc>
        <a:spcBef>
          <a:spcPts val="200"/>
        </a:spcBef>
        <a:spcAft>
          <a:spcPts val="400"/>
        </a:spcAft>
        <a:buClr>
          <a:schemeClr val="accent2"/>
        </a:buClr>
        <a:buFont typeface="Arial" panose="020B0604020202020204" pitchFamily="34" charset="0"/>
        <a:buChar char="•"/>
        <a:defRPr sz="1400" kern="1200">
          <a:solidFill>
            <a:schemeClr val="tx1">
              <a:lumMod val="75000"/>
              <a:lumOff val="25000"/>
            </a:schemeClr>
          </a:solidFill>
          <a:latin typeface="Graphik Light" panose="020B0403030202060203" pitchFamily="34" charset="0"/>
          <a:ea typeface="+mn-ea"/>
          <a:cs typeface="+mn-cs"/>
        </a:defRPr>
      </a:lvl3pPr>
      <a:lvl4pPr marL="852678" indent="-285750" algn="l" defTabSz="914400" rtl="0" eaLnBrk="1" latinLnBrk="0" hangingPunct="1">
        <a:lnSpc>
          <a:spcPct val="90000"/>
        </a:lnSpc>
        <a:spcBef>
          <a:spcPts val="200"/>
        </a:spcBef>
        <a:spcAft>
          <a:spcPts val="400"/>
        </a:spcAft>
        <a:buClr>
          <a:schemeClr val="accent2"/>
        </a:buClr>
        <a:buFont typeface="Arial" panose="020B0604020202020204" pitchFamily="34" charset="0"/>
        <a:buChar char="•"/>
        <a:defRPr sz="1400" kern="1200">
          <a:solidFill>
            <a:schemeClr val="tx1">
              <a:lumMod val="75000"/>
              <a:lumOff val="25000"/>
            </a:schemeClr>
          </a:solidFill>
          <a:latin typeface="Graphik Light" panose="020B0403030202060203" pitchFamily="34" charset="0"/>
          <a:ea typeface="+mn-ea"/>
          <a:cs typeface="+mn-cs"/>
        </a:defRPr>
      </a:lvl4pPr>
      <a:lvl5pPr marL="1035558" indent="-285750" algn="l" defTabSz="914400" rtl="0" eaLnBrk="1" latinLnBrk="0" hangingPunct="1">
        <a:lnSpc>
          <a:spcPct val="90000"/>
        </a:lnSpc>
        <a:spcBef>
          <a:spcPts val="200"/>
        </a:spcBef>
        <a:spcAft>
          <a:spcPts val="400"/>
        </a:spcAft>
        <a:buClr>
          <a:schemeClr val="accent2"/>
        </a:buClr>
        <a:buFont typeface="Arial" panose="020B0604020202020204" pitchFamily="34" charset="0"/>
        <a:buChar char="•"/>
        <a:defRPr sz="1400" kern="1200">
          <a:solidFill>
            <a:schemeClr val="tx1">
              <a:lumMod val="75000"/>
              <a:lumOff val="25000"/>
            </a:schemeClr>
          </a:solidFill>
          <a:latin typeface="Graphik Light" panose="020B0403030202060203"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agishirisha@iisc.ac.in" TargetMode="External"/><Relationship Id="rId2" Type="http://schemas.openxmlformats.org/officeDocument/2006/relationships/hyperlink" Target="mailto:gayatriy@iisc.ac.in" TargetMode="Externa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mailto:vineetkt@iisc.ac.in" TargetMode="External"/><Relationship Id="rId4" Type="http://schemas.openxmlformats.org/officeDocument/2006/relationships/hyperlink" Target="mailto:priyabratas@iisc.ac.i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tomalytics/datasciencecanvas"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hyperlink" Target="https://www.kaggle.com/datasets/vatsalmavani/spotify-dataset/data"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BFB357-27F2-CAB3-DB8A-349B06BE1AF8}"/>
              </a:ext>
            </a:extLst>
          </p:cNvPr>
          <p:cNvSpPr>
            <a:spLocks noGrp="1"/>
          </p:cNvSpPr>
          <p:nvPr>
            <p:ph type="ctrTitle"/>
          </p:nvPr>
        </p:nvSpPr>
        <p:spPr>
          <a:xfrm>
            <a:off x="575116" y="1691351"/>
            <a:ext cx="9357735" cy="2505563"/>
          </a:xfrm>
        </p:spPr>
        <p:txBody>
          <a:bodyPr>
            <a:normAutofit/>
          </a:bodyPr>
          <a:lstStyle/>
          <a:p>
            <a:pPr>
              <a:lnSpc>
                <a:spcPct val="125000"/>
              </a:lnSpc>
              <a:spcBef>
                <a:spcPts val="1200"/>
              </a:spcBef>
              <a:spcAft>
                <a:spcPts val="1800"/>
              </a:spcAft>
            </a:pPr>
            <a:r>
              <a:rPr lang="en-SG" sz="2800" i="1" dirty="0">
                <a:latin typeface="Graphik Bold" panose="020B0803030202060203" pitchFamily="34" charset="0"/>
              </a:rPr>
              <a:t>DA 204o: </a:t>
            </a:r>
            <a:r>
              <a:rPr lang="en-SG" sz="2800" b="1" dirty="0">
                <a:latin typeface="Graphik Bold" panose="020B0803030202060203" pitchFamily="34" charset="0"/>
              </a:rPr>
              <a:t>Data Science in Practice </a:t>
            </a:r>
            <a:br>
              <a:rPr lang="en-SG" sz="2800" b="1" dirty="0">
                <a:latin typeface="Graphik Bold" panose="020B0803030202060203" pitchFamily="34" charset="0"/>
              </a:rPr>
            </a:br>
            <a:r>
              <a:rPr lang="en-US" sz="2800" i="1" dirty="0">
                <a:latin typeface="Graphik Regular" panose="020B0503030202060203" pitchFamily="34" charset="0"/>
              </a:rPr>
              <a:t>Course Project Proposal</a:t>
            </a:r>
            <a:br>
              <a:rPr lang="en-US" sz="2800" i="1" dirty="0">
                <a:latin typeface="Graphik Regular" panose="020B0503030202060203" pitchFamily="34" charset="0"/>
              </a:rPr>
            </a:br>
            <a:br>
              <a:rPr lang="en-US" sz="2400" i="1" dirty="0">
                <a:latin typeface="Graphik Regular" panose="020B0503030202060203" pitchFamily="34" charset="0"/>
              </a:rPr>
            </a:br>
            <a:r>
              <a:rPr lang="en-US" sz="2800" b="1" i="1" dirty="0">
                <a:latin typeface="Graphik Regular" panose="020B0503030202060203" pitchFamily="34" charset="0"/>
              </a:rPr>
              <a:t>Personalized Music Recommendation System</a:t>
            </a:r>
            <a:endParaRPr lang="en-SG" sz="3600" b="1" dirty="0">
              <a:latin typeface="Graphik Bold" panose="020B0803030202060203" pitchFamily="34" charset="0"/>
            </a:endParaRPr>
          </a:p>
        </p:txBody>
      </p:sp>
      <p:sp>
        <p:nvSpPr>
          <p:cNvPr id="6" name="Subtitle 5">
            <a:extLst>
              <a:ext uri="{FF2B5EF4-FFF2-40B4-BE49-F238E27FC236}">
                <a16:creationId xmlns:a16="http://schemas.microsoft.com/office/drawing/2014/main" id="{E0DA5462-5AF1-0B45-7440-020F4F040A94}"/>
              </a:ext>
            </a:extLst>
          </p:cNvPr>
          <p:cNvSpPr>
            <a:spLocks noGrp="1"/>
          </p:cNvSpPr>
          <p:nvPr>
            <p:ph type="subTitle" idx="1"/>
          </p:nvPr>
        </p:nvSpPr>
        <p:spPr>
          <a:xfrm>
            <a:off x="575116" y="4519119"/>
            <a:ext cx="9944392" cy="1748820"/>
          </a:xfrm>
        </p:spPr>
        <p:txBody>
          <a:bodyPr>
            <a:normAutofit/>
          </a:bodyPr>
          <a:lstStyle/>
          <a:p>
            <a:pPr>
              <a:spcBef>
                <a:spcPts val="0"/>
              </a:spcBef>
            </a:pPr>
            <a:r>
              <a:rPr lang="en-SG" b="1" spc="10" dirty="0">
                <a:solidFill>
                  <a:schemeClr val="bg1">
                    <a:lumMod val="95000"/>
                  </a:schemeClr>
                </a:solidFill>
                <a:latin typeface="Graphik Semibold" panose="020B0703030202060203" pitchFamily="34" charset="0"/>
              </a:rPr>
              <a:t>Gayatri Yendamury,</a:t>
            </a:r>
            <a:r>
              <a:rPr lang="en-SG" spc="10" dirty="0">
                <a:solidFill>
                  <a:schemeClr val="bg1">
                    <a:lumMod val="95000"/>
                  </a:schemeClr>
                </a:solidFill>
                <a:latin typeface="Graphik Regular" panose="020B0503030202060203" pitchFamily="34" charset="0"/>
              </a:rPr>
              <a:t> </a:t>
            </a:r>
            <a:r>
              <a:rPr lang="en-SG" b="1" spc="10" dirty="0">
                <a:solidFill>
                  <a:schemeClr val="bg1">
                    <a:lumMod val="95000"/>
                  </a:schemeClr>
                </a:solidFill>
                <a:latin typeface="Graphik Regular" panose="020B0503030202060203" pitchFamily="34" charset="0"/>
              </a:rPr>
              <a:t>MTech (AI)</a:t>
            </a:r>
            <a:r>
              <a:rPr lang="en-SG" b="1" spc="10" dirty="0">
                <a:solidFill>
                  <a:schemeClr val="bg1">
                    <a:lumMod val="95000"/>
                  </a:schemeClr>
                </a:solidFill>
                <a:latin typeface="Graphik Semibold" panose="020B0703030202060203" pitchFamily="34" charset="0"/>
              </a:rPr>
              <a:t> </a:t>
            </a:r>
            <a:r>
              <a:rPr lang="en-SG" spc="10" dirty="0">
                <a:solidFill>
                  <a:schemeClr val="bg1">
                    <a:lumMod val="95000"/>
                  </a:schemeClr>
                </a:solidFill>
                <a:latin typeface="Graphik Regular" panose="020B0503030202060203" pitchFamily="34" charset="0"/>
              </a:rPr>
              <a:t>, </a:t>
            </a:r>
            <a:r>
              <a:rPr lang="en-SG" spc="10" dirty="0">
                <a:solidFill>
                  <a:schemeClr val="bg1">
                    <a:lumMod val="95000"/>
                  </a:schemeClr>
                </a:solidFill>
                <a:latin typeface="Graphik Regular" panose="020B0503030202060203" pitchFamily="34" charset="0"/>
                <a:hlinkClick r:id="rId2">
                  <a:extLst>
                    <a:ext uri="{A12FA001-AC4F-418D-AE19-62706E023703}">
                      <ahyp:hlinkClr xmlns:ahyp="http://schemas.microsoft.com/office/drawing/2018/hyperlinkcolor" val="tx"/>
                    </a:ext>
                  </a:extLst>
                </a:hlinkClick>
              </a:rPr>
              <a:t>gayatriy@iisc.ac.in</a:t>
            </a:r>
            <a:endParaRPr lang="en-SG" spc="10" dirty="0">
              <a:solidFill>
                <a:schemeClr val="bg1">
                  <a:lumMod val="95000"/>
                </a:schemeClr>
              </a:solidFill>
              <a:latin typeface="Graphik Regular" panose="020B0503030202060203" pitchFamily="34" charset="0"/>
            </a:endParaRPr>
          </a:p>
          <a:p>
            <a:pPr>
              <a:spcBef>
                <a:spcPts val="0"/>
              </a:spcBef>
            </a:pPr>
            <a:r>
              <a:rPr lang="en-SG" b="1" spc="10" dirty="0">
                <a:solidFill>
                  <a:schemeClr val="bg1">
                    <a:lumMod val="95000"/>
                  </a:schemeClr>
                </a:solidFill>
                <a:latin typeface="Graphik Semibold" panose="020B0703030202060203" pitchFamily="34" charset="0"/>
              </a:rPr>
              <a:t>Bagi Shirisha, </a:t>
            </a:r>
            <a:r>
              <a:rPr lang="en-SG" b="1" spc="10" dirty="0">
                <a:solidFill>
                  <a:schemeClr val="bg1">
                    <a:lumMod val="95000"/>
                  </a:schemeClr>
                </a:solidFill>
                <a:latin typeface="Graphik Regular" panose="020B0503030202060203" pitchFamily="34" charset="0"/>
              </a:rPr>
              <a:t>MTech (AI)</a:t>
            </a:r>
            <a:r>
              <a:rPr lang="en-SG" spc="10" dirty="0">
                <a:solidFill>
                  <a:schemeClr val="bg1">
                    <a:lumMod val="95000"/>
                  </a:schemeClr>
                </a:solidFill>
                <a:latin typeface="Graphik Regular" panose="020B0503030202060203" pitchFamily="34" charset="0"/>
              </a:rPr>
              <a:t>, </a:t>
            </a:r>
            <a:r>
              <a:rPr lang="en-SG" spc="10" dirty="0">
                <a:solidFill>
                  <a:schemeClr val="bg1">
                    <a:lumMod val="95000"/>
                  </a:schemeClr>
                </a:solidFill>
                <a:latin typeface="Graphik Regular" panose="020B0503030202060203" pitchFamily="34" charset="0"/>
                <a:hlinkClick r:id="rId3">
                  <a:extLst>
                    <a:ext uri="{A12FA001-AC4F-418D-AE19-62706E023703}">
                      <ahyp:hlinkClr xmlns:ahyp="http://schemas.microsoft.com/office/drawing/2018/hyperlinkcolor" val="tx"/>
                    </a:ext>
                  </a:extLst>
                </a:hlinkClick>
              </a:rPr>
              <a:t>bagishirisha@iisc.ac.in</a:t>
            </a:r>
            <a:endParaRPr lang="en-SG" spc="10" dirty="0">
              <a:solidFill>
                <a:schemeClr val="bg1">
                  <a:lumMod val="95000"/>
                </a:schemeClr>
              </a:solidFill>
              <a:latin typeface="Graphik Regular" panose="020B0503030202060203" pitchFamily="34" charset="0"/>
            </a:endParaRPr>
          </a:p>
          <a:p>
            <a:pPr>
              <a:spcBef>
                <a:spcPts val="0"/>
              </a:spcBef>
            </a:pPr>
            <a:r>
              <a:rPr lang="en-SG" b="1" spc="10" dirty="0">
                <a:solidFill>
                  <a:schemeClr val="bg1">
                    <a:lumMod val="95000"/>
                  </a:schemeClr>
                </a:solidFill>
                <a:latin typeface="Graphik Semibold" panose="020B0703030202060203" pitchFamily="34" charset="0"/>
              </a:rPr>
              <a:t>Priyabrata Samantaray, </a:t>
            </a:r>
            <a:r>
              <a:rPr lang="en-SG" b="1" spc="10" dirty="0">
                <a:solidFill>
                  <a:schemeClr val="bg1">
                    <a:lumMod val="95000"/>
                  </a:schemeClr>
                </a:solidFill>
                <a:latin typeface="Graphik Regular" panose="020B0503030202060203" pitchFamily="34" charset="0"/>
              </a:rPr>
              <a:t>MTech (ECE)</a:t>
            </a:r>
            <a:r>
              <a:rPr lang="en-SG" spc="10" dirty="0">
                <a:solidFill>
                  <a:schemeClr val="bg1">
                    <a:lumMod val="95000"/>
                  </a:schemeClr>
                </a:solidFill>
                <a:latin typeface="Graphik Regular" panose="020B0503030202060203" pitchFamily="34" charset="0"/>
              </a:rPr>
              <a:t>, </a:t>
            </a:r>
            <a:r>
              <a:rPr lang="en-SG" spc="10" dirty="0">
                <a:solidFill>
                  <a:schemeClr val="bg1">
                    <a:lumMod val="95000"/>
                  </a:schemeClr>
                </a:solidFill>
                <a:latin typeface="Graphik Regular" panose="020B0503030202060203" pitchFamily="34" charset="0"/>
                <a:hlinkClick r:id="rId4">
                  <a:extLst>
                    <a:ext uri="{A12FA001-AC4F-418D-AE19-62706E023703}">
                      <ahyp:hlinkClr xmlns:ahyp="http://schemas.microsoft.com/office/drawing/2018/hyperlinkcolor" val="tx"/>
                    </a:ext>
                  </a:extLst>
                </a:hlinkClick>
              </a:rPr>
              <a:t>priyabratas@iisc.ac.in</a:t>
            </a:r>
            <a:endParaRPr lang="en-SG" spc="10" dirty="0">
              <a:solidFill>
                <a:schemeClr val="bg1">
                  <a:lumMod val="95000"/>
                </a:schemeClr>
              </a:solidFill>
              <a:latin typeface="Graphik Regular" panose="020B0503030202060203" pitchFamily="34" charset="0"/>
            </a:endParaRPr>
          </a:p>
          <a:p>
            <a:pPr>
              <a:spcBef>
                <a:spcPts val="0"/>
              </a:spcBef>
            </a:pPr>
            <a:r>
              <a:rPr lang="en-SG" b="1" spc="10" dirty="0">
                <a:solidFill>
                  <a:schemeClr val="bg1">
                    <a:lumMod val="95000"/>
                  </a:schemeClr>
                </a:solidFill>
                <a:latin typeface="Graphik Semibold" panose="020B0703030202060203" pitchFamily="34" charset="0"/>
              </a:rPr>
              <a:t>Vineet Kumar Tripathi, </a:t>
            </a:r>
            <a:r>
              <a:rPr lang="en-SG" b="1" spc="10" dirty="0">
                <a:solidFill>
                  <a:schemeClr val="bg1">
                    <a:lumMod val="95000"/>
                  </a:schemeClr>
                </a:solidFill>
                <a:latin typeface="Graphik Regular" panose="020B0503030202060203" pitchFamily="34" charset="0"/>
              </a:rPr>
              <a:t>MTech (ECE)</a:t>
            </a:r>
            <a:r>
              <a:rPr lang="en-SG" spc="10" dirty="0">
                <a:solidFill>
                  <a:schemeClr val="bg1">
                    <a:lumMod val="95000"/>
                  </a:schemeClr>
                </a:solidFill>
                <a:latin typeface="Graphik Regular" panose="020B0503030202060203" pitchFamily="34" charset="0"/>
              </a:rPr>
              <a:t>, </a:t>
            </a:r>
            <a:r>
              <a:rPr lang="en-SG" spc="10" dirty="0">
                <a:solidFill>
                  <a:schemeClr val="bg1">
                    <a:lumMod val="95000"/>
                  </a:schemeClr>
                </a:solidFill>
                <a:latin typeface="Graphik Regular" panose="020B0503030202060203" pitchFamily="34" charset="0"/>
                <a:hlinkClick r:id="rId5">
                  <a:extLst>
                    <a:ext uri="{A12FA001-AC4F-418D-AE19-62706E023703}">
                      <ahyp:hlinkClr xmlns:ahyp="http://schemas.microsoft.com/office/drawing/2018/hyperlinkcolor" val="tx"/>
                    </a:ext>
                  </a:extLst>
                </a:hlinkClick>
              </a:rPr>
              <a:t>vineetkt@iisc.ac.in</a:t>
            </a:r>
            <a:endParaRPr lang="en-SG" spc="10" dirty="0">
              <a:solidFill>
                <a:schemeClr val="bg1">
                  <a:lumMod val="95000"/>
                </a:schemeClr>
              </a:solidFill>
              <a:latin typeface="Graphik Regular" panose="020B0503030202060203" pitchFamily="34" charset="0"/>
            </a:endParaRPr>
          </a:p>
        </p:txBody>
      </p:sp>
      <p:pic>
        <p:nvPicPr>
          <p:cNvPr id="1030" name="Picture 6">
            <a:extLst>
              <a:ext uri="{FF2B5EF4-FFF2-40B4-BE49-F238E27FC236}">
                <a16:creationId xmlns:a16="http://schemas.microsoft.com/office/drawing/2014/main" id="{D3E81A4C-F5FA-837F-A4BE-59A4EBDF1955}"/>
              </a:ext>
            </a:extLst>
          </p:cNvPr>
          <p:cNvPicPr>
            <a:picLocks noChangeAspect="1" noChangeArrowheads="1"/>
          </p:cNvPicPr>
          <p:nvPr/>
        </p:nvPicPr>
        <p:blipFill rotWithShape="1">
          <a:blip r:embed="rId6">
            <a:biLevel thresh="25000"/>
            <a:extLst>
              <a:ext uri="{28A0092B-C50C-407E-A947-70E740481C1C}">
                <a14:useLocalDpi xmlns:a14="http://schemas.microsoft.com/office/drawing/2010/main" val="0"/>
              </a:ext>
            </a:extLst>
          </a:blip>
          <a:srcRect l="22117" t="9724" r="19603" b="12061"/>
          <a:stretch/>
        </p:blipFill>
        <p:spPr bwMode="auto">
          <a:xfrm>
            <a:off x="575117" y="191897"/>
            <a:ext cx="1451723" cy="137727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a:cxnSpLocks/>
          </p:cNvCxnSpPr>
          <p:nvPr/>
        </p:nvCxnSpPr>
        <p:spPr>
          <a:xfrm>
            <a:off x="702117" y="4358839"/>
            <a:ext cx="7476683" cy="0"/>
          </a:xfrm>
          <a:prstGeom prst="line">
            <a:avLst/>
          </a:prstGeom>
          <a:ln w="19050">
            <a:gradFill flip="none" rotWithShape="1">
              <a:gsLst>
                <a:gs pos="0">
                  <a:schemeClr val="accent1">
                    <a:lumMod val="0"/>
                    <a:lumOff val="100000"/>
                  </a:schemeClr>
                </a:gs>
                <a:gs pos="79000">
                  <a:schemeClr val="accent1"/>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436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3D61C3D-B8F2-EABD-8321-8EE48A8D622C}"/>
              </a:ext>
            </a:extLst>
          </p:cNvPr>
          <p:cNvSpPr>
            <a:spLocks noGrp="1"/>
          </p:cNvSpPr>
          <p:nvPr>
            <p:ph type="ftr" sz="quarter" idx="11"/>
          </p:nvPr>
        </p:nvSpPr>
        <p:spPr/>
        <p:txBody>
          <a:bodyPr/>
          <a:lstStyle/>
          <a:p>
            <a:r>
              <a:rPr lang="it-IT"/>
              <a:t>DA 204o: Data Science in Practice</a:t>
            </a:r>
            <a:endParaRPr lang="en-SG" dirty="0"/>
          </a:p>
        </p:txBody>
      </p:sp>
      <p:sp>
        <p:nvSpPr>
          <p:cNvPr id="3" name="Slide Number Placeholder 2">
            <a:extLst>
              <a:ext uri="{FF2B5EF4-FFF2-40B4-BE49-F238E27FC236}">
                <a16:creationId xmlns:a16="http://schemas.microsoft.com/office/drawing/2014/main" id="{57B451DB-B7F1-EB93-DB03-C2516C53ADB8}"/>
              </a:ext>
            </a:extLst>
          </p:cNvPr>
          <p:cNvSpPr>
            <a:spLocks noGrp="1"/>
          </p:cNvSpPr>
          <p:nvPr>
            <p:ph type="sldNum" sz="quarter" idx="12"/>
          </p:nvPr>
        </p:nvSpPr>
        <p:spPr/>
        <p:txBody>
          <a:bodyPr/>
          <a:lstStyle/>
          <a:p>
            <a:fld id="{BF1758FF-0BF1-4103-A89A-38EC40E85429}" type="slidenum">
              <a:rPr lang="en-SG" smtClean="0"/>
              <a:t>10</a:t>
            </a:fld>
            <a:endParaRPr lang="en-SG"/>
          </a:p>
        </p:txBody>
      </p:sp>
      <p:sp>
        <p:nvSpPr>
          <p:cNvPr id="4" name="Title 1">
            <a:extLst>
              <a:ext uri="{FF2B5EF4-FFF2-40B4-BE49-F238E27FC236}">
                <a16:creationId xmlns:a16="http://schemas.microsoft.com/office/drawing/2014/main" id="{80871CC9-F54B-0DD3-4D44-43E58C94998D}"/>
              </a:ext>
            </a:extLst>
          </p:cNvPr>
          <p:cNvSpPr txBox="1">
            <a:spLocks/>
          </p:cNvSpPr>
          <p:nvPr/>
        </p:nvSpPr>
        <p:spPr>
          <a:xfrm>
            <a:off x="306012" y="146300"/>
            <a:ext cx="11885988" cy="637471"/>
          </a:xfrm>
          <a:prstGeom prst="rect">
            <a:avLst/>
          </a:prstGeom>
        </p:spPr>
        <p:txBody>
          <a:bodyPr/>
          <a:lstStyle>
            <a:lvl1pPr algn="l" defTabSz="914400" rtl="0" eaLnBrk="1" latinLnBrk="0" hangingPunct="1">
              <a:lnSpc>
                <a:spcPct val="85000"/>
              </a:lnSpc>
              <a:spcBef>
                <a:spcPct val="0"/>
              </a:spcBef>
              <a:buNone/>
              <a:defRPr sz="4000" b="0" kern="1200" spc="-50" baseline="0">
                <a:solidFill>
                  <a:schemeClr val="accent2"/>
                </a:solidFill>
                <a:latin typeface="Graphik Semibold" panose="020B0703030202060203" pitchFamily="34" charset="0"/>
                <a:ea typeface="+mj-ea"/>
                <a:cs typeface="+mj-cs"/>
              </a:defRPr>
            </a:lvl1pPr>
          </a:lstStyle>
          <a:p>
            <a:r>
              <a:rPr lang="en-US" b="1" dirty="0"/>
              <a:t>Model Selection                                                                    </a:t>
            </a:r>
            <a:endParaRPr lang="en-IN" b="1" dirty="0"/>
          </a:p>
        </p:txBody>
      </p:sp>
      <p:pic>
        <p:nvPicPr>
          <p:cNvPr id="6" name="Picture 5">
            <a:extLst>
              <a:ext uri="{FF2B5EF4-FFF2-40B4-BE49-F238E27FC236}">
                <a16:creationId xmlns:a16="http://schemas.microsoft.com/office/drawing/2014/main" id="{0D8FADF3-585B-379B-02A9-7B0191E6644B}"/>
              </a:ext>
            </a:extLst>
          </p:cNvPr>
          <p:cNvPicPr>
            <a:picLocks noChangeAspect="1"/>
          </p:cNvPicPr>
          <p:nvPr/>
        </p:nvPicPr>
        <p:blipFill>
          <a:blip r:embed="rId2"/>
          <a:stretch>
            <a:fillRect/>
          </a:stretch>
        </p:blipFill>
        <p:spPr>
          <a:xfrm>
            <a:off x="412526" y="1418298"/>
            <a:ext cx="3115426" cy="1861790"/>
          </a:xfrm>
          <a:prstGeom prst="rect">
            <a:avLst/>
          </a:prstGeom>
        </p:spPr>
      </p:pic>
      <p:pic>
        <p:nvPicPr>
          <p:cNvPr id="8" name="Picture 7">
            <a:extLst>
              <a:ext uri="{FF2B5EF4-FFF2-40B4-BE49-F238E27FC236}">
                <a16:creationId xmlns:a16="http://schemas.microsoft.com/office/drawing/2014/main" id="{7575FBED-8572-31E0-8297-CE093A705A60}"/>
              </a:ext>
            </a:extLst>
          </p:cNvPr>
          <p:cNvPicPr>
            <a:picLocks noChangeAspect="1"/>
          </p:cNvPicPr>
          <p:nvPr/>
        </p:nvPicPr>
        <p:blipFill>
          <a:blip r:embed="rId3"/>
          <a:stretch>
            <a:fillRect/>
          </a:stretch>
        </p:blipFill>
        <p:spPr>
          <a:xfrm>
            <a:off x="3700642" y="1351444"/>
            <a:ext cx="3115427" cy="1861790"/>
          </a:xfrm>
          <a:prstGeom prst="rect">
            <a:avLst/>
          </a:prstGeom>
        </p:spPr>
      </p:pic>
      <p:pic>
        <p:nvPicPr>
          <p:cNvPr id="10" name="Picture 9">
            <a:extLst>
              <a:ext uri="{FF2B5EF4-FFF2-40B4-BE49-F238E27FC236}">
                <a16:creationId xmlns:a16="http://schemas.microsoft.com/office/drawing/2014/main" id="{EF5520CC-142E-082A-1ED6-ABA3A3826447}"/>
              </a:ext>
            </a:extLst>
          </p:cNvPr>
          <p:cNvPicPr>
            <a:picLocks noChangeAspect="1"/>
          </p:cNvPicPr>
          <p:nvPr/>
        </p:nvPicPr>
        <p:blipFill>
          <a:blip r:embed="rId4"/>
          <a:stretch>
            <a:fillRect/>
          </a:stretch>
        </p:blipFill>
        <p:spPr>
          <a:xfrm>
            <a:off x="6951276" y="1275538"/>
            <a:ext cx="3288880" cy="1754860"/>
          </a:xfrm>
          <a:prstGeom prst="rect">
            <a:avLst/>
          </a:prstGeom>
        </p:spPr>
      </p:pic>
      <p:sp>
        <p:nvSpPr>
          <p:cNvPr id="18" name="Rectangle: Rounded Corners 17">
            <a:extLst>
              <a:ext uri="{FF2B5EF4-FFF2-40B4-BE49-F238E27FC236}">
                <a16:creationId xmlns:a16="http://schemas.microsoft.com/office/drawing/2014/main" id="{69DAC673-8D7B-E651-ADE9-0590615410BC}"/>
              </a:ext>
            </a:extLst>
          </p:cNvPr>
          <p:cNvSpPr/>
          <p:nvPr/>
        </p:nvSpPr>
        <p:spPr>
          <a:xfrm>
            <a:off x="10547969" y="1925746"/>
            <a:ext cx="886385" cy="454444"/>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Scaled</a:t>
            </a:r>
          </a:p>
        </p:txBody>
      </p:sp>
      <p:sp>
        <p:nvSpPr>
          <p:cNvPr id="19" name="Rectangle: Rounded Corners 18">
            <a:extLst>
              <a:ext uri="{FF2B5EF4-FFF2-40B4-BE49-F238E27FC236}">
                <a16:creationId xmlns:a16="http://schemas.microsoft.com/office/drawing/2014/main" id="{307C0EC7-4D01-992A-8235-58ADDAA13E8B}"/>
              </a:ext>
            </a:extLst>
          </p:cNvPr>
          <p:cNvSpPr/>
          <p:nvPr/>
        </p:nvSpPr>
        <p:spPr>
          <a:xfrm>
            <a:off x="4940812" y="286572"/>
            <a:ext cx="4020927" cy="454444"/>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Best Algorithm: K-Means</a:t>
            </a:r>
          </a:p>
        </p:txBody>
      </p:sp>
      <p:sp>
        <p:nvSpPr>
          <p:cNvPr id="20" name="Rectangle: Rounded Corners 19">
            <a:extLst>
              <a:ext uri="{FF2B5EF4-FFF2-40B4-BE49-F238E27FC236}">
                <a16:creationId xmlns:a16="http://schemas.microsoft.com/office/drawing/2014/main" id="{5F821432-72A2-6803-EAE7-1484AA81EE19}"/>
              </a:ext>
            </a:extLst>
          </p:cNvPr>
          <p:cNvSpPr/>
          <p:nvPr/>
        </p:nvSpPr>
        <p:spPr>
          <a:xfrm>
            <a:off x="10649602" y="3549519"/>
            <a:ext cx="886385" cy="752260"/>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Non</a:t>
            </a:r>
          </a:p>
          <a:p>
            <a:pPr algn="ctr"/>
            <a:r>
              <a:rPr lang="en-US" dirty="0"/>
              <a:t>Scaled</a:t>
            </a:r>
          </a:p>
        </p:txBody>
      </p:sp>
      <p:sp>
        <p:nvSpPr>
          <p:cNvPr id="21" name="TextBox 20">
            <a:extLst>
              <a:ext uri="{FF2B5EF4-FFF2-40B4-BE49-F238E27FC236}">
                <a16:creationId xmlns:a16="http://schemas.microsoft.com/office/drawing/2014/main" id="{DAF7ED70-257D-5FFB-70A5-19C3B9786E9D}"/>
              </a:ext>
            </a:extLst>
          </p:cNvPr>
          <p:cNvSpPr txBox="1"/>
          <p:nvPr/>
        </p:nvSpPr>
        <p:spPr>
          <a:xfrm>
            <a:off x="9317586" y="113152"/>
            <a:ext cx="2664032" cy="276999"/>
          </a:xfrm>
          <a:prstGeom prst="rect">
            <a:avLst/>
          </a:prstGeom>
          <a:noFill/>
          <a:ln>
            <a:solidFill>
              <a:schemeClr val="tx1"/>
            </a:solidFill>
          </a:ln>
        </p:spPr>
        <p:txBody>
          <a:bodyPr wrap="square">
            <a:spAutoFit/>
          </a:bodyPr>
          <a:lstStyle/>
          <a:p>
            <a:r>
              <a:rPr kumimoji="0" lang="en-US" altLang="en-US" sz="1200" b="1" i="0" u="none" strike="noStrike" cap="none" normalizeH="0" baseline="0" dirty="0">
                <a:ln>
                  <a:noFill/>
                </a:ln>
                <a:effectLst/>
                <a:highlight>
                  <a:srgbClr val="FFFF00"/>
                </a:highlight>
                <a:latin typeface="Graphik Regular" panose="020B0503030202060203"/>
              </a:rPr>
              <a:t>Reference: 04_Model_Selection.ipynb</a:t>
            </a:r>
            <a:endParaRPr lang="en-US" sz="1200" dirty="0">
              <a:highlight>
                <a:srgbClr val="FFFF00"/>
              </a:highlight>
            </a:endParaRPr>
          </a:p>
        </p:txBody>
      </p:sp>
      <p:sp>
        <p:nvSpPr>
          <p:cNvPr id="22" name="TextBox 21">
            <a:extLst>
              <a:ext uri="{FF2B5EF4-FFF2-40B4-BE49-F238E27FC236}">
                <a16:creationId xmlns:a16="http://schemas.microsoft.com/office/drawing/2014/main" id="{81522334-36D9-3131-258E-BF3537629E85}"/>
              </a:ext>
            </a:extLst>
          </p:cNvPr>
          <p:cNvSpPr txBox="1"/>
          <p:nvPr/>
        </p:nvSpPr>
        <p:spPr>
          <a:xfrm>
            <a:off x="559660" y="806151"/>
            <a:ext cx="1883761" cy="369332"/>
          </a:xfrm>
          <a:prstGeom prst="rect">
            <a:avLst/>
          </a:prstGeom>
          <a:noFill/>
        </p:spPr>
        <p:txBody>
          <a:bodyPr wrap="square">
            <a:spAutoFit/>
          </a:bodyPr>
          <a:lstStyle/>
          <a:p>
            <a:r>
              <a:rPr lang="en-US" b="1" dirty="0"/>
              <a:t>Genre_data.csv</a:t>
            </a:r>
            <a:endParaRPr lang="en-US" dirty="0"/>
          </a:p>
        </p:txBody>
      </p:sp>
      <p:pic>
        <p:nvPicPr>
          <p:cNvPr id="23" name="Picture 22">
            <a:extLst>
              <a:ext uri="{FF2B5EF4-FFF2-40B4-BE49-F238E27FC236}">
                <a16:creationId xmlns:a16="http://schemas.microsoft.com/office/drawing/2014/main" id="{4C0F4DBF-661A-0CF3-AB5B-655AD79E2996}"/>
              </a:ext>
            </a:extLst>
          </p:cNvPr>
          <p:cNvPicPr>
            <a:picLocks noChangeAspect="1"/>
          </p:cNvPicPr>
          <p:nvPr/>
        </p:nvPicPr>
        <p:blipFill>
          <a:blip r:embed="rId5"/>
          <a:stretch>
            <a:fillRect/>
          </a:stretch>
        </p:blipFill>
        <p:spPr>
          <a:xfrm>
            <a:off x="465187" y="3298306"/>
            <a:ext cx="3159323" cy="2010702"/>
          </a:xfrm>
          <a:prstGeom prst="rect">
            <a:avLst/>
          </a:prstGeom>
        </p:spPr>
      </p:pic>
      <p:pic>
        <p:nvPicPr>
          <p:cNvPr id="24" name="Picture 23">
            <a:extLst>
              <a:ext uri="{FF2B5EF4-FFF2-40B4-BE49-F238E27FC236}">
                <a16:creationId xmlns:a16="http://schemas.microsoft.com/office/drawing/2014/main" id="{030FF469-3C8E-0A46-97A3-CA7CA68C394E}"/>
              </a:ext>
            </a:extLst>
          </p:cNvPr>
          <p:cNvPicPr>
            <a:picLocks noChangeAspect="1"/>
          </p:cNvPicPr>
          <p:nvPr/>
        </p:nvPicPr>
        <p:blipFill>
          <a:blip r:embed="rId6"/>
          <a:stretch>
            <a:fillRect/>
          </a:stretch>
        </p:blipFill>
        <p:spPr>
          <a:xfrm>
            <a:off x="3738707" y="3326380"/>
            <a:ext cx="3573565" cy="2010701"/>
          </a:xfrm>
          <a:prstGeom prst="rect">
            <a:avLst/>
          </a:prstGeom>
        </p:spPr>
      </p:pic>
      <p:pic>
        <p:nvPicPr>
          <p:cNvPr id="25" name="Picture 24">
            <a:extLst>
              <a:ext uri="{FF2B5EF4-FFF2-40B4-BE49-F238E27FC236}">
                <a16:creationId xmlns:a16="http://schemas.microsoft.com/office/drawing/2014/main" id="{8A591B2E-85FF-47F9-DFAF-5D13342F13F7}"/>
              </a:ext>
            </a:extLst>
          </p:cNvPr>
          <p:cNvPicPr>
            <a:picLocks noChangeAspect="1"/>
          </p:cNvPicPr>
          <p:nvPr/>
        </p:nvPicPr>
        <p:blipFill>
          <a:blip r:embed="rId7"/>
          <a:stretch>
            <a:fillRect/>
          </a:stretch>
        </p:blipFill>
        <p:spPr>
          <a:xfrm>
            <a:off x="7426469" y="3404040"/>
            <a:ext cx="2962857" cy="1689973"/>
          </a:xfrm>
          <a:prstGeom prst="rect">
            <a:avLst/>
          </a:prstGeom>
        </p:spPr>
      </p:pic>
      <p:sp>
        <p:nvSpPr>
          <p:cNvPr id="7" name="TextBox 6">
            <a:extLst>
              <a:ext uri="{FF2B5EF4-FFF2-40B4-BE49-F238E27FC236}">
                <a16:creationId xmlns:a16="http://schemas.microsoft.com/office/drawing/2014/main" id="{15085F91-B9B8-1515-A378-22600CA0DAE3}"/>
              </a:ext>
            </a:extLst>
          </p:cNvPr>
          <p:cNvSpPr txBox="1"/>
          <p:nvPr/>
        </p:nvSpPr>
        <p:spPr>
          <a:xfrm>
            <a:off x="0" y="5394079"/>
            <a:ext cx="12192000" cy="830997"/>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wrap="square">
            <a:spAutoFit/>
          </a:bodyPr>
          <a:lstStyle/>
          <a:p>
            <a:pPr marL="171450" indent="-171450">
              <a:buFont typeface="Wingdings" panose="05000000000000000000" pitchFamily="2" charset="2"/>
              <a:buChar char="ü"/>
            </a:pPr>
            <a:r>
              <a:rPr lang="en-US" sz="1200" dirty="0"/>
              <a:t>Based on the data from the chart's, clustering performance is generally better with </a:t>
            </a:r>
            <a:r>
              <a:rPr lang="en-US" sz="1200" b="1" dirty="0"/>
              <a:t>non-scaled data</a:t>
            </a:r>
            <a:r>
              <a:rPr lang="en-US" sz="1200" dirty="0"/>
              <a:t> for this dataset. </a:t>
            </a:r>
          </a:p>
          <a:p>
            <a:pPr marL="171450" indent="-171450">
              <a:buFont typeface="Wingdings" panose="05000000000000000000" pitchFamily="2" charset="2"/>
              <a:buChar char="ü"/>
            </a:pPr>
            <a:r>
              <a:rPr lang="en-US" sz="1200" dirty="0"/>
              <a:t>The non-scaled data shows higher silhouette and </a:t>
            </a:r>
            <a:r>
              <a:rPr lang="en-US" sz="1200" dirty="0" err="1"/>
              <a:t>Calinski-Harabasz</a:t>
            </a:r>
            <a:r>
              <a:rPr lang="en-US" sz="1200" dirty="0"/>
              <a:t> scores and lower Davies-Bouldin scores, which collectively suggest more effective and distinct clustering compared to when the data is scaled. </a:t>
            </a:r>
          </a:p>
          <a:p>
            <a:pPr marL="171450" indent="-171450">
              <a:buFont typeface="Wingdings" panose="05000000000000000000" pitchFamily="2" charset="2"/>
              <a:buChar char="ü"/>
            </a:pPr>
            <a:r>
              <a:rPr lang="en-US" sz="1200" dirty="0"/>
              <a:t>This implies that scaling, in this case, might distort important relationships and distributions in the data that are crucial for effective clustering.</a:t>
            </a:r>
          </a:p>
        </p:txBody>
      </p:sp>
    </p:spTree>
    <p:extLst>
      <p:ext uri="{BB962C8B-B14F-4D97-AF65-F5344CB8AC3E}">
        <p14:creationId xmlns:p14="http://schemas.microsoft.com/office/powerpoint/2010/main" val="3036021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304E11-E8DB-5EF8-90CD-F82681A4D32C}"/>
              </a:ext>
            </a:extLst>
          </p:cNvPr>
          <p:cNvSpPr>
            <a:spLocks noGrp="1"/>
          </p:cNvSpPr>
          <p:nvPr>
            <p:ph type="ftr" sz="quarter" idx="11"/>
          </p:nvPr>
        </p:nvSpPr>
        <p:spPr/>
        <p:txBody>
          <a:bodyPr/>
          <a:lstStyle/>
          <a:p>
            <a:r>
              <a:rPr lang="it-IT"/>
              <a:t>DA 204o: Data Science in Practice</a:t>
            </a:r>
            <a:endParaRPr lang="en-SG" dirty="0"/>
          </a:p>
        </p:txBody>
      </p:sp>
      <p:sp>
        <p:nvSpPr>
          <p:cNvPr id="3" name="Slide Number Placeholder 2">
            <a:extLst>
              <a:ext uri="{FF2B5EF4-FFF2-40B4-BE49-F238E27FC236}">
                <a16:creationId xmlns:a16="http://schemas.microsoft.com/office/drawing/2014/main" id="{20A99922-C993-61F6-65F4-283E991ABA40}"/>
              </a:ext>
            </a:extLst>
          </p:cNvPr>
          <p:cNvSpPr>
            <a:spLocks noGrp="1"/>
          </p:cNvSpPr>
          <p:nvPr>
            <p:ph type="sldNum" sz="quarter" idx="12"/>
          </p:nvPr>
        </p:nvSpPr>
        <p:spPr/>
        <p:txBody>
          <a:bodyPr/>
          <a:lstStyle/>
          <a:p>
            <a:fld id="{BF1758FF-0BF1-4103-A89A-38EC40E85429}" type="slidenum">
              <a:rPr lang="en-SG" smtClean="0"/>
              <a:t>11</a:t>
            </a:fld>
            <a:endParaRPr lang="en-SG"/>
          </a:p>
        </p:txBody>
      </p:sp>
      <p:sp>
        <p:nvSpPr>
          <p:cNvPr id="11" name="Title 1">
            <a:extLst>
              <a:ext uri="{FF2B5EF4-FFF2-40B4-BE49-F238E27FC236}">
                <a16:creationId xmlns:a16="http://schemas.microsoft.com/office/drawing/2014/main" id="{BE85E350-87E2-FD64-3629-552097443B48}"/>
              </a:ext>
            </a:extLst>
          </p:cNvPr>
          <p:cNvSpPr txBox="1">
            <a:spLocks/>
          </p:cNvSpPr>
          <p:nvPr/>
        </p:nvSpPr>
        <p:spPr>
          <a:xfrm>
            <a:off x="306012" y="174290"/>
            <a:ext cx="11885988" cy="574647"/>
          </a:xfrm>
          <a:prstGeom prst="rect">
            <a:avLst/>
          </a:prstGeom>
        </p:spPr>
        <p:txBody>
          <a:bodyPr/>
          <a:lstStyle>
            <a:lvl1pPr algn="l" defTabSz="914400" rtl="0" eaLnBrk="1" latinLnBrk="0" hangingPunct="1">
              <a:lnSpc>
                <a:spcPct val="85000"/>
              </a:lnSpc>
              <a:spcBef>
                <a:spcPct val="0"/>
              </a:spcBef>
              <a:buNone/>
              <a:defRPr sz="4000" b="0" kern="1200" spc="-50" baseline="0">
                <a:solidFill>
                  <a:schemeClr val="accent2"/>
                </a:solidFill>
                <a:latin typeface="Graphik Semibold" panose="020B0703030202060203" pitchFamily="34" charset="0"/>
                <a:ea typeface="+mj-ea"/>
                <a:cs typeface="+mj-cs"/>
              </a:defRPr>
            </a:lvl1pPr>
          </a:lstStyle>
          <a:p>
            <a:r>
              <a:rPr lang="en-US" b="1" dirty="0"/>
              <a:t>Model Selection                                                                     </a:t>
            </a:r>
            <a:endParaRPr lang="en-IN" b="1" dirty="0"/>
          </a:p>
        </p:txBody>
      </p:sp>
      <p:sp>
        <p:nvSpPr>
          <p:cNvPr id="12" name="Footer Placeholder 4">
            <a:extLst>
              <a:ext uri="{FF2B5EF4-FFF2-40B4-BE49-F238E27FC236}">
                <a16:creationId xmlns:a16="http://schemas.microsoft.com/office/drawing/2014/main" id="{E981ED2F-404C-6153-30F1-DCAD50FAF052}"/>
              </a:ext>
            </a:extLst>
          </p:cNvPr>
          <p:cNvSpPr txBox="1">
            <a:spLocks/>
          </p:cNvSpPr>
          <p:nvPr/>
        </p:nvSpPr>
        <p:spPr>
          <a:xfrm>
            <a:off x="3686186" y="6459786"/>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cap="none" baseline="0">
                <a:solidFill>
                  <a:srgbClr val="FFFFFF"/>
                </a:solidFill>
                <a:latin typeface="Graphik Regular" panose="020B0503030202060203"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it-IT"/>
              <a:t>DA 204o: Data Science in Practice</a:t>
            </a:r>
            <a:endParaRPr lang="en-SG" dirty="0"/>
          </a:p>
        </p:txBody>
      </p:sp>
      <p:sp>
        <p:nvSpPr>
          <p:cNvPr id="13" name="Slide Number Placeholder 5">
            <a:extLst>
              <a:ext uri="{FF2B5EF4-FFF2-40B4-BE49-F238E27FC236}">
                <a16:creationId xmlns:a16="http://schemas.microsoft.com/office/drawing/2014/main" id="{6C304D91-0F9C-E5B7-9E22-A33D8A5F292C}"/>
              </a:ext>
            </a:extLst>
          </p:cNvPr>
          <p:cNvSpPr txBox="1">
            <a:spLocks/>
          </p:cNvSpPr>
          <p:nvPr/>
        </p:nvSpPr>
        <p:spPr>
          <a:xfrm>
            <a:off x="10879975" y="6459785"/>
            <a:ext cx="1312025" cy="365125"/>
          </a:xfrm>
          <a:prstGeom prst="rect">
            <a:avLst/>
          </a:prstGeom>
          <a:noFill/>
        </p:spPr>
        <p:txBody>
          <a:bodyPr vert="horz" lIns="91440" tIns="45720" rIns="91440" bIns="45720" rtlCol="0" anchor="ctr"/>
          <a:lstStyle>
            <a:defPPr>
              <a:defRPr lang="en-US"/>
            </a:defPPr>
            <a:lvl1pPr marL="0" algn="r" defTabSz="457200" rtl="0" eaLnBrk="1" latinLnBrk="0" hangingPunct="1">
              <a:defRPr sz="1050" kern="1200">
                <a:solidFill>
                  <a:schemeClr val="tx1"/>
                </a:solidFill>
                <a:latin typeface="Graphik Thin" panose="020B0203030202060203"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F1758FF-0BF1-4103-A89A-38EC40E85429}" type="slidenum">
              <a:rPr lang="en-SG" smtClean="0"/>
              <a:pPr/>
              <a:t>11</a:t>
            </a:fld>
            <a:endParaRPr lang="en-SG"/>
          </a:p>
        </p:txBody>
      </p:sp>
      <p:sp>
        <p:nvSpPr>
          <p:cNvPr id="14" name="Rectangle 13">
            <a:extLst>
              <a:ext uri="{FF2B5EF4-FFF2-40B4-BE49-F238E27FC236}">
                <a16:creationId xmlns:a16="http://schemas.microsoft.com/office/drawing/2014/main" id="{04E31383-C56F-5865-D765-163CAAE78A26}"/>
              </a:ext>
            </a:extLst>
          </p:cNvPr>
          <p:cNvSpPr/>
          <p:nvPr/>
        </p:nvSpPr>
        <p:spPr>
          <a:xfrm>
            <a:off x="2032000" y="1004084"/>
            <a:ext cx="8128000" cy="5418667"/>
          </a:xfrm>
          <a:prstGeom prst="rect">
            <a:avLst/>
          </a:prstGeom>
        </p:spPr>
        <p:txBody>
          <a:bodyPr/>
          <a:lstStyle/>
          <a:p>
            <a:pPr lvl="0">
              <a:buChar char="•"/>
            </a:pPr>
            <a:endParaRPr lang="en-IN"/>
          </a:p>
          <a:p>
            <a:pPr lvl="0">
              <a:buChar char="•"/>
            </a:pPr>
            <a:endParaRPr lang="en-IN"/>
          </a:p>
          <a:p>
            <a:pPr lvl="0">
              <a:buChar char="•"/>
            </a:pPr>
            <a:endParaRPr lang="en-IN"/>
          </a:p>
          <a:p>
            <a:pPr lvl="0">
              <a:buChar char="•"/>
            </a:pPr>
            <a:endParaRPr lang="en-IN" dirty="0"/>
          </a:p>
          <a:p>
            <a:pPr lvl="0">
              <a:buChar char="•"/>
            </a:pPr>
            <a:endParaRPr lang="en-IN" dirty="0"/>
          </a:p>
        </p:txBody>
      </p:sp>
      <p:sp>
        <p:nvSpPr>
          <p:cNvPr id="6" name="TextBox 5">
            <a:extLst>
              <a:ext uri="{FF2B5EF4-FFF2-40B4-BE49-F238E27FC236}">
                <a16:creationId xmlns:a16="http://schemas.microsoft.com/office/drawing/2014/main" id="{FE3FAEFD-4E1E-F742-7E61-4790418E0FD1}"/>
              </a:ext>
            </a:extLst>
          </p:cNvPr>
          <p:cNvSpPr txBox="1"/>
          <p:nvPr/>
        </p:nvSpPr>
        <p:spPr>
          <a:xfrm>
            <a:off x="9221956" y="158250"/>
            <a:ext cx="2664032" cy="276999"/>
          </a:xfrm>
          <a:prstGeom prst="rect">
            <a:avLst/>
          </a:prstGeom>
          <a:noFill/>
          <a:ln>
            <a:solidFill>
              <a:schemeClr val="tx1"/>
            </a:solidFill>
          </a:ln>
        </p:spPr>
        <p:txBody>
          <a:bodyPr wrap="square">
            <a:spAutoFit/>
          </a:bodyPr>
          <a:lstStyle/>
          <a:p>
            <a:r>
              <a:rPr kumimoji="0" lang="en-US" altLang="en-US" sz="1200" b="1" i="0" u="none" strike="noStrike" cap="none" normalizeH="0" baseline="0" dirty="0">
                <a:ln>
                  <a:noFill/>
                </a:ln>
                <a:effectLst/>
                <a:highlight>
                  <a:srgbClr val="FFFF00"/>
                </a:highlight>
                <a:latin typeface="Graphik Regular" panose="020B0503030202060203"/>
              </a:rPr>
              <a:t>Reference: 04_Model_Selection.ipynb</a:t>
            </a:r>
            <a:endParaRPr lang="en-US" sz="1200" dirty="0">
              <a:highlight>
                <a:srgbClr val="FFFF00"/>
              </a:highlight>
            </a:endParaRPr>
          </a:p>
        </p:txBody>
      </p:sp>
      <p:pic>
        <p:nvPicPr>
          <p:cNvPr id="10" name="Picture 9">
            <a:extLst>
              <a:ext uri="{FF2B5EF4-FFF2-40B4-BE49-F238E27FC236}">
                <a16:creationId xmlns:a16="http://schemas.microsoft.com/office/drawing/2014/main" id="{7099FB68-4C0B-A5E1-5FA8-FFC517109940}"/>
              </a:ext>
            </a:extLst>
          </p:cNvPr>
          <p:cNvPicPr>
            <a:picLocks noChangeAspect="1"/>
          </p:cNvPicPr>
          <p:nvPr/>
        </p:nvPicPr>
        <p:blipFill>
          <a:blip r:embed="rId2"/>
          <a:stretch>
            <a:fillRect/>
          </a:stretch>
        </p:blipFill>
        <p:spPr>
          <a:xfrm>
            <a:off x="549901" y="1081821"/>
            <a:ext cx="4429902" cy="2281936"/>
          </a:xfrm>
          <a:prstGeom prst="rect">
            <a:avLst/>
          </a:prstGeom>
        </p:spPr>
      </p:pic>
      <p:pic>
        <p:nvPicPr>
          <p:cNvPr id="17" name="Picture 16">
            <a:extLst>
              <a:ext uri="{FF2B5EF4-FFF2-40B4-BE49-F238E27FC236}">
                <a16:creationId xmlns:a16="http://schemas.microsoft.com/office/drawing/2014/main" id="{49255316-1D0E-D550-6B30-97A16BCC463B}"/>
              </a:ext>
            </a:extLst>
          </p:cNvPr>
          <p:cNvPicPr>
            <a:picLocks noChangeAspect="1"/>
          </p:cNvPicPr>
          <p:nvPr/>
        </p:nvPicPr>
        <p:blipFill>
          <a:blip r:embed="rId3"/>
          <a:stretch>
            <a:fillRect/>
          </a:stretch>
        </p:blipFill>
        <p:spPr>
          <a:xfrm>
            <a:off x="5628727" y="954118"/>
            <a:ext cx="4924535" cy="2427933"/>
          </a:xfrm>
          <a:prstGeom prst="rect">
            <a:avLst/>
          </a:prstGeom>
        </p:spPr>
      </p:pic>
      <p:pic>
        <p:nvPicPr>
          <p:cNvPr id="19" name="Picture 18">
            <a:extLst>
              <a:ext uri="{FF2B5EF4-FFF2-40B4-BE49-F238E27FC236}">
                <a16:creationId xmlns:a16="http://schemas.microsoft.com/office/drawing/2014/main" id="{8FF30005-DF65-3803-58A2-AB1F8BCBC5D5}"/>
              </a:ext>
            </a:extLst>
          </p:cNvPr>
          <p:cNvPicPr>
            <a:picLocks noChangeAspect="1"/>
          </p:cNvPicPr>
          <p:nvPr/>
        </p:nvPicPr>
        <p:blipFill>
          <a:blip r:embed="rId4"/>
          <a:stretch>
            <a:fillRect/>
          </a:stretch>
        </p:blipFill>
        <p:spPr>
          <a:xfrm>
            <a:off x="612642" y="3494244"/>
            <a:ext cx="4648894" cy="2336392"/>
          </a:xfrm>
          <a:prstGeom prst="rect">
            <a:avLst/>
          </a:prstGeom>
        </p:spPr>
      </p:pic>
      <p:pic>
        <p:nvPicPr>
          <p:cNvPr id="21" name="Picture 20">
            <a:extLst>
              <a:ext uri="{FF2B5EF4-FFF2-40B4-BE49-F238E27FC236}">
                <a16:creationId xmlns:a16="http://schemas.microsoft.com/office/drawing/2014/main" id="{D7329040-13F8-242E-781D-FAE27250384C}"/>
              </a:ext>
            </a:extLst>
          </p:cNvPr>
          <p:cNvPicPr>
            <a:picLocks noChangeAspect="1"/>
          </p:cNvPicPr>
          <p:nvPr/>
        </p:nvPicPr>
        <p:blipFill>
          <a:blip r:embed="rId5"/>
          <a:stretch>
            <a:fillRect/>
          </a:stretch>
        </p:blipFill>
        <p:spPr>
          <a:xfrm>
            <a:off x="5852640" y="3475950"/>
            <a:ext cx="4590909" cy="2208576"/>
          </a:xfrm>
          <a:prstGeom prst="rect">
            <a:avLst/>
          </a:prstGeom>
        </p:spPr>
      </p:pic>
      <p:sp>
        <p:nvSpPr>
          <p:cNvPr id="22" name="TextBox 21">
            <a:extLst>
              <a:ext uri="{FF2B5EF4-FFF2-40B4-BE49-F238E27FC236}">
                <a16:creationId xmlns:a16="http://schemas.microsoft.com/office/drawing/2014/main" id="{2591BAF6-F04B-944B-01D6-8B8EA5A98A9E}"/>
              </a:ext>
            </a:extLst>
          </p:cNvPr>
          <p:cNvSpPr txBox="1"/>
          <p:nvPr/>
        </p:nvSpPr>
        <p:spPr>
          <a:xfrm>
            <a:off x="487183" y="798903"/>
            <a:ext cx="1883761" cy="369332"/>
          </a:xfrm>
          <a:prstGeom prst="rect">
            <a:avLst/>
          </a:prstGeom>
          <a:noFill/>
        </p:spPr>
        <p:txBody>
          <a:bodyPr wrap="square">
            <a:spAutoFit/>
          </a:bodyPr>
          <a:lstStyle/>
          <a:p>
            <a:r>
              <a:rPr lang="en-US" b="1" dirty="0"/>
              <a:t>Genre_data.csv</a:t>
            </a:r>
            <a:endParaRPr lang="en-US" dirty="0"/>
          </a:p>
        </p:txBody>
      </p:sp>
      <p:sp>
        <p:nvSpPr>
          <p:cNvPr id="23" name="TextBox 22">
            <a:extLst>
              <a:ext uri="{FF2B5EF4-FFF2-40B4-BE49-F238E27FC236}">
                <a16:creationId xmlns:a16="http://schemas.microsoft.com/office/drawing/2014/main" id="{630D9739-4CB2-F627-00F2-A6901F9E56EC}"/>
              </a:ext>
            </a:extLst>
          </p:cNvPr>
          <p:cNvSpPr txBox="1"/>
          <p:nvPr/>
        </p:nvSpPr>
        <p:spPr>
          <a:xfrm>
            <a:off x="549901" y="3197385"/>
            <a:ext cx="1105905" cy="369332"/>
          </a:xfrm>
          <a:prstGeom prst="rect">
            <a:avLst/>
          </a:prstGeom>
          <a:noFill/>
        </p:spPr>
        <p:txBody>
          <a:bodyPr wrap="square">
            <a:spAutoFit/>
          </a:bodyPr>
          <a:lstStyle/>
          <a:p>
            <a:r>
              <a:rPr lang="en-US" b="1" dirty="0"/>
              <a:t>Data.csv</a:t>
            </a:r>
            <a:endParaRPr lang="en-US" dirty="0"/>
          </a:p>
        </p:txBody>
      </p:sp>
      <p:sp>
        <p:nvSpPr>
          <p:cNvPr id="24" name="Rectangle: Rounded Corners 23">
            <a:extLst>
              <a:ext uri="{FF2B5EF4-FFF2-40B4-BE49-F238E27FC236}">
                <a16:creationId xmlns:a16="http://schemas.microsoft.com/office/drawing/2014/main" id="{BE94133A-853B-AF58-AD5F-AACAC5BC25F1}"/>
              </a:ext>
            </a:extLst>
          </p:cNvPr>
          <p:cNvSpPr/>
          <p:nvPr/>
        </p:nvSpPr>
        <p:spPr>
          <a:xfrm>
            <a:off x="3842177" y="5789841"/>
            <a:ext cx="4020927" cy="454444"/>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Best Algorithm: K-Means</a:t>
            </a:r>
          </a:p>
        </p:txBody>
      </p:sp>
    </p:spTree>
    <p:extLst>
      <p:ext uri="{BB962C8B-B14F-4D97-AF65-F5344CB8AC3E}">
        <p14:creationId xmlns:p14="http://schemas.microsoft.com/office/powerpoint/2010/main" val="2152253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F7D645E-8FFE-6252-5931-7F52A8FF17EC}"/>
              </a:ext>
            </a:extLst>
          </p:cNvPr>
          <p:cNvSpPr>
            <a:spLocks noGrp="1"/>
          </p:cNvSpPr>
          <p:nvPr>
            <p:ph type="ftr" sz="quarter" idx="11"/>
          </p:nvPr>
        </p:nvSpPr>
        <p:spPr/>
        <p:txBody>
          <a:bodyPr/>
          <a:lstStyle/>
          <a:p>
            <a:r>
              <a:rPr lang="it-IT"/>
              <a:t>DA 204o: Data Science in Practice</a:t>
            </a:r>
            <a:endParaRPr lang="en-SG" dirty="0"/>
          </a:p>
        </p:txBody>
      </p:sp>
      <p:sp>
        <p:nvSpPr>
          <p:cNvPr id="3" name="Slide Number Placeholder 2">
            <a:extLst>
              <a:ext uri="{FF2B5EF4-FFF2-40B4-BE49-F238E27FC236}">
                <a16:creationId xmlns:a16="http://schemas.microsoft.com/office/drawing/2014/main" id="{3F6AFCD8-677C-5014-8ABE-A011E1C6C9C3}"/>
              </a:ext>
            </a:extLst>
          </p:cNvPr>
          <p:cNvSpPr>
            <a:spLocks noGrp="1"/>
          </p:cNvSpPr>
          <p:nvPr>
            <p:ph type="sldNum" sz="quarter" idx="12"/>
          </p:nvPr>
        </p:nvSpPr>
        <p:spPr/>
        <p:txBody>
          <a:bodyPr/>
          <a:lstStyle/>
          <a:p>
            <a:fld id="{BF1758FF-0BF1-4103-A89A-38EC40E85429}" type="slidenum">
              <a:rPr lang="en-SG" smtClean="0"/>
              <a:t>12</a:t>
            </a:fld>
            <a:endParaRPr lang="en-SG"/>
          </a:p>
        </p:txBody>
      </p:sp>
      <p:sp>
        <p:nvSpPr>
          <p:cNvPr id="11" name="Title 1">
            <a:extLst>
              <a:ext uri="{FF2B5EF4-FFF2-40B4-BE49-F238E27FC236}">
                <a16:creationId xmlns:a16="http://schemas.microsoft.com/office/drawing/2014/main" id="{79AA6D17-7CFC-78EB-F639-ECB38E555A12}"/>
              </a:ext>
            </a:extLst>
          </p:cNvPr>
          <p:cNvSpPr txBox="1">
            <a:spLocks/>
          </p:cNvSpPr>
          <p:nvPr/>
        </p:nvSpPr>
        <p:spPr>
          <a:xfrm>
            <a:off x="306012" y="95943"/>
            <a:ext cx="11885988" cy="580842"/>
          </a:xfrm>
          <a:prstGeom prst="rect">
            <a:avLst/>
          </a:prstGeom>
        </p:spPr>
        <p:txBody>
          <a:bodyPr/>
          <a:lstStyle>
            <a:lvl1pPr algn="l" defTabSz="914400" rtl="0" eaLnBrk="1" latinLnBrk="0" hangingPunct="1">
              <a:lnSpc>
                <a:spcPct val="85000"/>
              </a:lnSpc>
              <a:spcBef>
                <a:spcPct val="0"/>
              </a:spcBef>
              <a:buNone/>
              <a:defRPr sz="4000" b="0" kern="1200" spc="-50" baseline="0">
                <a:solidFill>
                  <a:schemeClr val="accent2"/>
                </a:solidFill>
                <a:latin typeface="Graphik Semibold" panose="020B0703030202060203" pitchFamily="34" charset="0"/>
                <a:ea typeface="+mj-ea"/>
                <a:cs typeface="+mj-cs"/>
              </a:defRPr>
            </a:lvl1pPr>
          </a:lstStyle>
          <a:p>
            <a:r>
              <a:rPr lang="en-US" b="1" dirty="0"/>
              <a:t>Hyperparameter Tuning                                                 </a:t>
            </a:r>
            <a:endParaRPr lang="en-IN" b="1" dirty="0"/>
          </a:p>
        </p:txBody>
      </p:sp>
      <p:sp>
        <p:nvSpPr>
          <p:cNvPr id="12" name="Footer Placeholder 4">
            <a:extLst>
              <a:ext uri="{FF2B5EF4-FFF2-40B4-BE49-F238E27FC236}">
                <a16:creationId xmlns:a16="http://schemas.microsoft.com/office/drawing/2014/main" id="{B07493D5-5D2F-39C7-2E80-7F80A4BAABE9}"/>
              </a:ext>
            </a:extLst>
          </p:cNvPr>
          <p:cNvSpPr txBox="1">
            <a:spLocks/>
          </p:cNvSpPr>
          <p:nvPr/>
        </p:nvSpPr>
        <p:spPr>
          <a:xfrm>
            <a:off x="3686186" y="6459786"/>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cap="none" baseline="0">
                <a:solidFill>
                  <a:srgbClr val="FFFFFF"/>
                </a:solidFill>
                <a:latin typeface="Graphik Regular" panose="020B0503030202060203"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it-IT"/>
              <a:t>DA 204o: Data Science in Practice</a:t>
            </a:r>
            <a:endParaRPr lang="en-SG" dirty="0"/>
          </a:p>
        </p:txBody>
      </p:sp>
      <p:sp>
        <p:nvSpPr>
          <p:cNvPr id="13" name="Slide Number Placeholder 5">
            <a:extLst>
              <a:ext uri="{FF2B5EF4-FFF2-40B4-BE49-F238E27FC236}">
                <a16:creationId xmlns:a16="http://schemas.microsoft.com/office/drawing/2014/main" id="{93BD3013-3217-064D-84E5-BE1CD6AA3A28}"/>
              </a:ext>
            </a:extLst>
          </p:cNvPr>
          <p:cNvSpPr txBox="1">
            <a:spLocks/>
          </p:cNvSpPr>
          <p:nvPr/>
        </p:nvSpPr>
        <p:spPr>
          <a:xfrm>
            <a:off x="10879975" y="6459785"/>
            <a:ext cx="1312025" cy="365125"/>
          </a:xfrm>
          <a:prstGeom prst="rect">
            <a:avLst/>
          </a:prstGeom>
          <a:noFill/>
        </p:spPr>
        <p:txBody>
          <a:bodyPr vert="horz" lIns="91440" tIns="45720" rIns="91440" bIns="45720" rtlCol="0" anchor="ctr"/>
          <a:lstStyle>
            <a:defPPr>
              <a:defRPr lang="en-US"/>
            </a:defPPr>
            <a:lvl1pPr marL="0" algn="r" defTabSz="457200" rtl="0" eaLnBrk="1" latinLnBrk="0" hangingPunct="1">
              <a:defRPr sz="1050" kern="1200">
                <a:solidFill>
                  <a:schemeClr val="tx1"/>
                </a:solidFill>
                <a:latin typeface="Graphik Thin" panose="020B0203030202060203"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F1758FF-0BF1-4103-A89A-38EC40E85429}" type="slidenum">
              <a:rPr lang="en-SG" smtClean="0"/>
              <a:pPr/>
              <a:t>12</a:t>
            </a:fld>
            <a:endParaRPr lang="en-SG"/>
          </a:p>
        </p:txBody>
      </p:sp>
      <p:sp>
        <p:nvSpPr>
          <p:cNvPr id="14" name="Rectangle 13">
            <a:extLst>
              <a:ext uri="{FF2B5EF4-FFF2-40B4-BE49-F238E27FC236}">
                <a16:creationId xmlns:a16="http://schemas.microsoft.com/office/drawing/2014/main" id="{4AD88932-C4E9-A8CA-9610-9C73A9CE6259}"/>
              </a:ext>
            </a:extLst>
          </p:cNvPr>
          <p:cNvSpPr/>
          <p:nvPr/>
        </p:nvSpPr>
        <p:spPr>
          <a:xfrm>
            <a:off x="2032000" y="1004084"/>
            <a:ext cx="8128000" cy="5418667"/>
          </a:xfrm>
          <a:prstGeom prst="rect">
            <a:avLst/>
          </a:prstGeom>
        </p:spPr>
        <p:txBody>
          <a:bodyPr/>
          <a:lstStyle/>
          <a:p>
            <a:pPr lvl="0">
              <a:buChar char="•"/>
            </a:pPr>
            <a:endParaRPr lang="en-IN"/>
          </a:p>
          <a:p>
            <a:pPr lvl="0">
              <a:buChar char="•"/>
            </a:pPr>
            <a:endParaRPr lang="en-IN"/>
          </a:p>
          <a:p>
            <a:pPr lvl="0">
              <a:buChar char="•"/>
            </a:pPr>
            <a:endParaRPr lang="en-IN"/>
          </a:p>
          <a:p>
            <a:pPr lvl="0">
              <a:buChar char="•"/>
            </a:pPr>
            <a:endParaRPr lang="en-IN" dirty="0"/>
          </a:p>
          <a:p>
            <a:pPr lvl="0">
              <a:buChar char="•"/>
            </a:pPr>
            <a:endParaRPr lang="en-IN" dirty="0"/>
          </a:p>
        </p:txBody>
      </p:sp>
      <p:graphicFrame>
        <p:nvGraphicFramePr>
          <p:cNvPr id="15" name="Diagram 14">
            <a:extLst>
              <a:ext uri="{FF2B5EF4-FFF2-40B4-BE49-F238E27FC236}">
                <a16:creationId xmlns:a16="http://schemas.microsoft.com/office/drawing/2014/main" id="{7FC2071B-7A5A-EC08-69D0-4990D9125256}"/>
              </a:ext>
            </a:extLst>
          </p:cNvPr>
          <p:cNvGraphicFramePr/>
          <p:nvPr>
            <p:extLst>
              <p:ext uri="{D42A27DB-BD31-4B8C-83A1-F6EECF244321}">
                <p14:modId xmlns:p14="http://schemas.microsoft.com/office/powerpoint/2010/main" val="2742499480"/>
              </p:ext>
            </p:extLst>
          </p:nvPr>
        </p:nvGraphicFramePr>
        <p:xfrm>
          <a:off x="274298" y="719666"/>
          <a:ext cx="5272487"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Diagram 15">
            <a:extLst>
              <a:ext uri="{FF2B5EF4-FFF2-40B4-BE49-F238E27FC236}">
                <a16:creationId xmlns:a16="http://schemas.microsoft.com/office/drawing/2014/main" id="{84FEF849-EF27-ABC9-C075-AC9372340B56}"/>
              </a:ext>
            </a:extLst>
          </p:cNvPr>
          <p:cNvGraphicFramePr/>
          <p:nvPr>
            <p:extLst>
              <p:ext uri="{D42A27DB-BD31-4B8C-83A1-F6EECF244321}">
                <p14:modId xmlns:p14="http://schemas.microsoft.com/office/powerpoint/2010/main" val="4162357557"/>
              </p:ext>
            </p:extLst>
          </p:nvPr>
        </p:nvGraphicFramePr>
        <p:xfrm>
          <a:off x="5799622" y="713819"/>
          <a:ext cx="5954229"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TextBox 3">
            <a:extLst>
              <a:ext uri="{FF2B5EF4-FFF2-40B4-BE49-F238E27FC236}">
                <a16:creationId xmlns:a16="http://schemas.microsoft.com/office/drawing/2014/main" id="{21C06686-9987-0808-AFFF-11183B1522D5}"/>
              </a:ext>
            </a:extLst>
          </p:cNvPr>
          <p:cNvSpPr txBox="1"/>
          <p:nvPr/>
        </p:nvSpPr>
        <p:spPr>
          <a:xfrm>
            <a:off x="8776736" y="146555"/>
            <a:ext cx="3081308" cy="276999"/>
          </a:xfrm>
          <a:prstGeom prst="rect">
            <a:avLst/>
          </a:prstGeom>
          <a:noFill/>
          <a:ln>
            <a:solidFill>
              <a:schemeClr val="tx1"/>
            </a:solidFill>
          </a:ln>
        </p:spPr>
        <p:txBody>
          <a:bodyPr wrap="square">
            <a:spAutoFit/>
          </a:bodyPr>
          <a:lstStyle/>
          <a:p>
            <a:r>
              <a:rPr kumimoji="0" lang="en-US" altLang="en-US" sz="1200" b="1" i="0" u="none" strike="noStrike" cap="none" normalizeH="0" baseline="0" dirty="0">
                <a:ln>
                  <a:noFill/>
                </a:ln>
                <a:effectLst/>
                <a:highlight>
                  <a:srgbClr val="FFFF00"/>
                </a:highlight>
                <a:latin typeface="Graphik Regular" panose="020B0503030202060203"/>
              </a:rPr>
              <a:t>Reference: 05_hyperparameter_tuning.ipynb</a:t>
            </a:r>
            <a:endParaRPr lang="en-US" sz="1200" dirty="0">
              <a:highlight>
                <a:srgbClr val="FFFF00"/>
              </a:highlight>
            </a:endParaRPr>
          </a:p>
        </p:txBody>
      </p:sp>
    </p:spTree>
    <p:extLst>
      <p:ext uri="{BB962C8B-B14F-4D97-AF65-F5344CB8AC3E}">
        <p14:creationId xmlns:p14="http://schemas.microsoft.com/office/powerpoint/2010/main" val="3484326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616A91-10FE-2BC3-D343-A02442B66A93}"/>
              </a:ext>
            </a:extLst>
          </p:cNvPr>
          <p:cNvSpPr>
            <a:spLocks noGrp="1"/>
          </p:cNvSpPr>
          <p:nvPr>
            <p:ph type="ftr" sz="quarter" idx="11"/>
          </p:nvPr>
        </p:nvSpPr>
        <p:spPr/>
        <p:txBody>
          <a:bodyPr/>
          <a:lstStyle/>
          <a:p>
            <a:r>
              <a:rPr lang="it-IT"/>
              <a:t>DA 204o: Data Science in Practice</a:t>
            </a:r>
            <a:endParaRPr lang="en-SG" dirty="0"/>
          </a:p>
        </p:txBody>
      </p:sp>
      <p:sp>
        <p:nvSpPr>
          <p:cNvPr id="3" name="Slide Number Placeholder 2">
            <a:extLst>
              <a:ext uri="{FF2B5EF4-FFF2-40B4-BE49-F238E27FC236}">
                <a16:creationId xmlns:a16="http://schemas.microsoft.com/office/drawing/2014/main" id="{39DB64CE-50C2-213F-DBFE-6B8946869552}"/>
              </a:ext>
            </a:extLst>
          </p:cNvPr>
          <p:cNvSpPr>
            <a:spLocks noGrp="1"/>
          </p:cNvSpPr>
          <p:nvPr>
            <p:ph type="sldNum" sz="quarter" idx="12"/>
          </p:nvPr>
        </p:nvSpPr>
        <p:spPr/>
        <p:txBody>
          <a:bodyPr/>
          <a:lstStyle/>
          <a:p>
            <a:fld id="{BF1758FF-0BF1-4103-A89A-38EC40E85429}" type="slidenum">
              <a:rPr lang="en-SG" smtClean="0"/>
              <a:t>13</a:t>
            </a:fld>
            <a:endParaRPr lang="en-SG"/>
          </a:p>
        </p:txBody>
      </p:sp>
      <p:pic>
        <p:nvPicPr>
          <p:cNvPr id="5" name="Picture 4">
            <a:extLst>
              <a:ext uri="{FF2B5EF4-FFF2-40B4-BE49-F238E27FC236}">
                <a16:creationId xmlns:a16="http://schemas.microsoft.com/office/drawing/2014/main" id="{2180942B-91C5-FF52-E812-64536D9058F5}"/>
              </a:ext>
            </a:extLst>
          </p:cNvPr>
          <p:cNvPicPr>
            <a:picLocks noChangeAspect="1"/>
          </p:cNvPicPr>
          <p:nvPr/>
        </p:nvPicPr>
        <p:blipFill>
          <a:blip r:embed="rId2"/>
          <a:stretch>
            <a:fillRect/>
          </a:stretch>
        </p:blipFill>
        <p:spPr>
          <a:xfrm>
            <a:off x="589582" y="1958278"/>
            <a:ext cx="5669280" cy="2224231"/>
          </a:xfrm>
          <a:prstGeom prst="rect">
            <a:avLst/>
          </a:prstGeom>
          <a:ln>
            <a:solidFill>
              <a:schemeClr val="tx1"/>
            </a:solidFill>
          </a:ln>
        </p:spPr>
      </p:pic>
      <p:pic>
        <p:nvPicPr>
          <p:cNvPr id="7" name="Picture 6">
            <a:extLst>
              <a:ext uri="{FF2B5EF4-FFF2-40B4-BE49-F238E27FC236}">
                <a16:creationId xmlns:a16="http://schemas.microsoft.com/office/drawing/2014/main" id="{4FA67DD9-BC03-154F-21CD-818B270F11DB}"/>
              </a:ext>
            </a:extLst>
          </p:cNvPr>
          <p:cNvPicPr>
            <a:picLocks noChangeAspect="1"/>
          </p:cNvPicPr>
          <p:nvPr/>
        </p:nvPicPr>
        <p:blipFill>
          <a:blip r:embed="rId3"/>
          <a:stretch>
            <a:fillRect/>
          </a:stretch>
        </p:blipFill>
        <p:spPr>
          <a:xfrm>
            <a:off x="589582" y="4256684"/>
            <a:ext cx="5669280" cy="1917604"/>
          </a:xfrm>
          <a:prstGeom prst="rect">
            <a:avLst/>
          </a:prstGeom>
          <a:ln>
            <a:solidFill>
              <a:schemeClr val="tx1"/>
            </a:solidFill>
          </a:ln>
        </p:spPr>
      </p:pic>
      <p:sp>
        <p:nvSpPr>
          <p:cNvPr id="9" name="TextBox 8">
            <a:extLst>
              <a:ext uri="{FF2B5EF4-FFF2-40B4-BE49-F238E27FC236}">
                <a16:creationId xmlns:a16="http://schemas.microsoft.com/office/drawing/2014/main" id="{E7F9EE2A-5753-9F84-816F-D8BCDD414282}"/>
              </a:ext>
            </a:extLst>
          </p:cNvPr>
          <p:cNvSpPr txBox="1"/>
          <p:nvPr/>
        </p:nvSpPr>
        <p:spPr>
          <a:xfrm>
            <a:off x="261257" y="108986"/>
            <a:ext cx="12174584" cy="646331"/>
          </a:xfrm>
          <a:prstGeom prst="rect">
            <a:avLst/>
          </a:prstGeom>
          <a:noFill/>
        </p:spPr>
        <p:txBody>
          <a:bodyPr wrap="square">
            <a:spAutoFit/>
          </a:bodyPr>
          <a:lstStyle/>
          <a:p>
            <a:r>
              <a:rPr lang="en-US" sz="3600" b="1" dirty="0">
                <a:solidFill>
                  <a:srgbClr val="0070C0"/>
                </a:solidFill>
                <a:latin typeface="Graphik Semibold" panose="020B0703030202060203"/>
              </a:rPr>
              <a:t>Model Training                                                                                </a:t>
            </a:r>
            <a:endParaRPr lang="en-US" sz="3600" dirty="0">
              <a:solidFill>
                <a:srgbClr val="0070C0"/>
              </a:solidFill>
              <a:latin typeface="Graphik Semibold" panose="020B0703030202060203"/>
            </a:endParaRPr>
          </a:p>
        </p:txBody>
      </p:sp>
      <p:sp>
        <p:nvSpPr>
          <p:cNvPr id="10" name="TextBox 9">
            <a:extLst>
              <a:ext uri="{FF2B5EF4-FFF2-40B4-BE49-F238E27FC236}">
                <a16:creationId xmlns:a16="http://schemas.microsoft.com/office/drawing/2014/main" id="{CE99B2E4-BAC4-D119-86A4-96FCC8ED8A7E}"/>
              </a:ext>
            </a:extLst>
          </p:cNvPr>
          <p:cNvSpPr txBox="1"/>
          <p:nvPr/>
        </p:nvSpPr>
        <p:spPr>
          <a:xfrm>
            <a:off x="4241074" y="235152"/>
            <a:ext cx="3492137" cy="369332"/>
          </a:xfrm>
          <a:prstGeom prst="rect">
            <a:avLst/>
          </a:prstGeom>
          <a:noFill/>
        </p:spPr>
        <p:txBody>
          <a:bodyPr wrap="square" rtlCol="0">
            <a:spAutoFit/>
          </a:bodyPr>
          <a:lstStyle/>
          <a:p>
            <a:r>
              <a:rPr lang="en-US" dirty="0"/>
              <a:t>Understanding K-Means….</a:t>
            </a:r>
          </a:p>
        </p:txBody>
      </p:sp>
      <p:sp>
        <p:nvSpPr>
          <p:cNvPr id="14" name="TextBox 13">
            <a:extLst>
              <a:ext uri="{FF2B5EF4-FFF2-40B4-BE49-F238E27FC236}">
                <a16:creationId xmlns:a16="http://schemas.microsoft.com/office/drawing/2014/main" id="{B5AD12B9-AABB-7108-501F-7C796A1FAA2E}"/>
              </a:ext>
            </a:extLst>
          </p:cNvPr>
          <p:cNvSpPr txBox="1"/>
          <p:nvPr/>
        </p:nvSpPr>
        <p:spPr>
          <a:xfrm>
            <a:off x="138692" y="806885"/>
            <a:ext cx="6920050" cy="1077218"/>
          </a:xfrm>
          <a:prstGeom prst="rect">
            <a:avLst/>
          </a:prstGeom>
          <a:noFill/>
        </p:spPr>
        <p:txBody>
          <a:bodyPr wrap="square">
            <a:spAutoFit/>
          </a:bodyPr>
          <a:lstStyle/>
          <a:p>
            <a:pPr marL="285750" indent="-285750" algn="just">
              <a:buFont typeface="Wingdings" panose="05000000000000000000" pitchFamily="2" charset="2"/>
              <a:buChar char="ü"/>
            </a:pPr>
            <a:r>
              <a:rPr lang="en-US" sz="1600" b="0" i="0" dirty="0">
                <a:solidFill>
                  <a:srgbClr val="0070C0"/>
                </a:solidFill>
                <a:effectLst/>
                <a:latin typeface="source-serif-pro"/>
              </a:rPr>
              <a:t>Clustering is a fundamental technique in unsupervised machine learning, used to identify patterns within data by grouping similar data points together. </a:t>
            </a:r>
          </a:p>
          <a:p>
            <a:pPr marL="285750" indent="-285750" algn="just">
              <a:buFont typeface="Wingdings" panose="05000000000000000000" pitchFamily="2" charset="2"/>
              <a:buChar char="ü"/>
            </a:pPr>
            <a:r>
              <a:rPr lang="en-US" sz="1600" b="0" i="0" dirty="0">
                <a:solidFill>
                  <a:srgbClr val="0070C0"/>
                </a:solidFill>
                <a:effectLst/>
                <a:latin typeface="source-serif-pro"/>
              </a:rPr>
              <a:t>The core objective of a clustering algorithm is to locate data points that share common characteristics, thus assigning them to the same cluster.</a:t>
            </a:r>
            <a:endParaRPr lang="en-US" sz="1600" dirty="0">
              <a:solidFill>
                <a:srgbClr val="0070C0"/>
              </a:solidFill>
            </a:endParaRPr>
          </a:p>
        </p:txBody>
      </p:sp>
      <p:pic>
        <p:nvPicPr>
          <p:cNvPr id="16" name="Picture 15">
            <a:extLst>
              <a:ext uri="{FF2B5EF4-FFF2-40B4-BE49-F238E27FC236}">
                <a16:creationId xmlns:a16="http://schemas.microsoft.com/office/drawing/2014/main" id="{59886D3B-993B-BCCA-5D6C-206E632291FD}"/>
              </a:ext>
            </a:extLst>
          </p:cNvPr>
          <p:cNvPicPr>
            <a:picLocks noChangeAspect="1"/>
          </p:cNvPicPr>
          <p:nvPr/>
        </p:nvPicPr>
        <p:blipFill>
          <a:blip r:embed="rId4"/>
          <a:stretch>
            <a:fillRect/>
          </a:stretch>
        </p:blipFill>
        <p:spPr>
          <a:xfrm>
            <a:off x="7224205" y="705288"/>
            <a:ext cx="2667305" cy="1267558"/>
          </a:xfrm>
          <a:prstGeom prst="rect">
            <a:avLst/>
          </a:prstGeom>
        </p:spPr>
      </p:pic>
      <p:sp>
        <p:nvSpPr>
          <p:cNvPr id="23" name="TextBox 22">
            <a:extLst>
              <a:ext uri="{FF2B5EF4-FFF2-40B4-BE49-F238E27FC236}">
                <a16:creationId xmlns:a16="http://schemas.microsoft.com/office/drawing/2014/main" id="{AF940879-0743-D4A9-9584-AC60870B0B87}"/>
              </a:ext>
            </a:extLst>
          </p:cNvPr>
          <p:cNvSpPr txBox="1"/>
          <p:nvPr/>
        </p:nvSpPr>
        <p:spPr>
          <a:xfrm>
            <a:off x="9439620" y="222005"/>
            <a:ext cx="2610110" cy="276999"/>
          </a:xfrm>
          <a:prstGeom prst="rect">
            <a:avLst/>
          </a:prstGeom>
          <a:noFill/>
          <a:ln>
            <a:solidFill>
              <a:schemeClr val="tx1"/>
            </a:solidFill>
          </a:ln>
        </p:spPr>
        <p:txBody>
          <a:bodyPr wrap="square">
            <a:spAutoFit/>
          </a:bodyPr>
          <a:lstStyle/>
          <a:p>
            <a:r>
              <a:rPr kumimoji="0" lang="en-US" altLang="en-US" sz="1200" b="1" i="0" u="none" strike="noStrike" cap="none" normalizeH="0" baseline="0" dirty="0">
                <a:ln>
                  <a:noFill/>
                </a:ln>
                <a:effectLst/>
                <a:highlight>
                  <a:srgbClr val="FFFF00"/>
                </a:highlight>
                <a:latin typeface="Graphik Regular" panose="020B0503030202060203"/>
              </a:rPr>
              <a:t>Reference: 06_model_training.ipynb</a:t>
            </a:r>
            <a:endParaRPr lang="en-US" sz="1200" dirty="0">
              <a:highlight>
                <a:srgbClr val="FFFF00"/>
              </a:highlight>
            </a:endParaRPr>
          </a:p>
        </p:txBody>
      </p:sp>
      <p:pic>
        <p:nvPicPr>
          <p:cNvPr id="6" name="Picture 5">
            <a:extLst>
              <a:ext uri="{FF2B5EF4-FFF2-40B4-BE49-F238E27FC236}">
                <a16:creationId xmlns:a16="http://schemas.microsoft.com/office/drawing/2014/main" id="{4ABC66EE-0E0C-9CA6-7942-1E4BC5FA3208}"/>
              </a:ext>
            </a:extLst>
          </p:cNvPr>
          <p:cNvPicPr>
            <a:picLocks noChangeAspect="1"/>
          </p:cNvPicPr>
          <p:nvPr/>
        </p:nvPicPr>
        <p:blipFill>
          <a:blip r:embed="rId5"/>
          <a:stretch>
            <a:fillRect/>
          </a:stretch>
        </p:blipFill>
        <p:spPr>
          <a:xfrm>
            <a:off x="8898044" y="2120947"/>
            <a:ext cx="2667306" cy="1265879"/>
          </a:xfrm>
          <a:prstGeom prst="rect">
            <a:avLst/>
          </a:prstGeom>
        </p:spPr>
      </p:pic>
      <p:pic>
        <p:nvPicPr>
          <p:cNvPr id="11" name="Picture 10">
            <a:extLst>
              <a:ext uri="{FF2B5EF4-FFF2-40B4-BE49-F238E27FC236}">
                <a16:creationId xmlns:a16="http://schemas.microsoft.com/office/drawing/2014/main" id="{C4CD720F-8B84-FD6B-9056-4330EDBE180E}"/>
              </a:ext>
            </a:extLst>
          </p:cNvPr>
          <p:cNvPicPr>
            <a:picLocks noChangeAspect="1"/>
          </p:cNvPicPr>
          <p:nvPr/>
        </p:nvPicPr>
        <p:blipFill>
          <a:blip r:embed="rId6"/>
          <a:stretch>
            <a:fillRect/>
          </a:stretch>
        </p:blipFill>
        <p:spPr>
          <a:xfrm>
            <a:off x="7224205" y="3652699"/>
            <a:ext cx="2741441" cy="1256189"/>
          </a:xfrm>
          <a:prstGeom prst="rect">
            <a:avLst/>
          </a:prstGeom>
        </p:spPr>
      </p:pic>
      <p:pic>
        <p:nvPicPr>
          <p:cNvPr id="13" name="Picture 12">
            <a:extLst>
              <a:ext uri="{FF2B5EF4-FFF2-40B4-BE49-F238E27FC236}">
                <a16:creationId xmlns:a16="http://schemas.microsoft.com/office/drawing/2014/main" id="{801C6F53-500F-A6CD-FD6D-9F5CF8E27988}"/>
              </a:ext>
            </a:extLst>
          </p:cNvPr>
          <p:cNvPicPr>
            <a:picLocks noChangeAspect="1"/>
          </p:cNvPicPr>
          <p:nvPr/>
        </p:nvPicPr>
        <p:blipFill>
          <a:blip r:embed="rId7"/>
          <a:stretch>
            <a:fillRect/>
          </a:stretch>
        </p:blipFill>
        <p:spPr>
          <a:xfrm>
            <a:off x="8860977" y="4966558"/>
            <a:ext cx="2741441" cy="1227354"/>
          </a:xfrm>
          <a:prstGeom prst="rect">
            <a:avLst/>
          </a:prstGeom>
        </p:spPr>
      </p:pic>
      <p:sp>
        <p:nvSpPr>
          <p:cNvPr id="17" name="TextBox 16">
            <a:extLst>
              <a:ext uri="{FF2B5EF4-FFF2-40B4-BE49-F238E27FC236}">
                <a16:creationId xmlns:a16="http://schemas.microsoft.com/office/drawing/2014/main" id="{D8BDC874-5430-5475-E408-FADAC585253E}"/>
              </a:ext>
            </a:extLst>
          </p:cNvPr>
          <p:cNvSpPr txBox="1"/>
          <p:nvPr/>
        </p:nvSpPr>
        <p:spPr>
          <a:xfrm>
            <a:off x="9965646" y="1087078"/>
            <a:ext cx="2647406" cy="369332"/>
          </a:xfrm>
          <a:prstGeom prst="rect">
            <a:avLst/>
          </a:prstGeom>
          <a:noFill/>
        </p:spPr>
        <p:txBody>
          <a:bodyPr wrap="square">
            <a:spAutoFit/>
          </a:bodyPr>
          <a:lstStyle/>
          <a:p>
            <a:pPr algn="l"/>
            <a:r>
              <a:rPr lang="en-US" b="1" i="0" dirty="0">
                <a:solidFill>
                  <a:srgbClr val="242424"/>
                </a:solidFill>
                <a:effectLst/>
                <a:latin typeface="sohne"/>
              </a:rPr>
              <a:t>Euclidean Distance</a:t>
            </a:r>
          </a:p>
        </p:txBody>
      </p:sp>
      <p:sp>
        <p:nvSpPr>
          <p:cNvPr id="20" name="TextBox 19">
            <a:extLst>
              <a:ext uri="{FF2B5EF4-FFF2-40B4-BE49-F238E27FC236}">
                <a16:creationId xmlns:a16="http://schemas.microsoft.com/office/drawing/2014/main" id="{E9A64734-4FF5-BB58-FF3D-20256C129C24}"/>
              </a:ext>
            </a:extLst>
          </p:cNvPr>
          <p:cNvSpPr txBox="1"/>
          <p:nvPr/>
        </p:nvSpPr>
        <p:spPr>
          <a:xfrm>
            <a:off x="7058742" y="2548640"/>
            <a:ext cx="1994263" cy="369332"/>
          </a:xfrm>
          <a:prstGeom prst="rect">
            <a:avLst/>
          </a:prstGeom>
          <a:noFill/>
        </p:spPr>
        <p:txBody>
          <a:bodyPr wrap="square">
            <a:spAutoFit/>
          </a:bodyPr>
          <a:lstStyle/>
          <a:p>
            <a:pPr algn="l"/>
            <a:r>
              <a:rPr lang="en-US" b="1" i="0" dirty="0">
                <a:solidFill>
                  <a:srgbClr val="242424"/>
                </a:solidFill>
                <a:effectLst/>
                <a:latin typeface="sohne"/>
              </a:rPr>
              <a:t>K-means in Action</a:t>
            </a:r>
          </a:p>
        </p:txBody>
      </p:sp>
      <p:sp>
        <p:nvSpPr>
          <p:cNvPr id="22" name="TextBox 21">
            <a:extLst>
              <a:ext uri="{FF2B5EF4-FFF2-40B4-BE49-F238E27FC236}">
                <a16:creationId xmlns:a16="http://schemas.microsoft.com/office/drawing/2014/main" id="{C9721A53-8C8F-BC5D-A8B9-5BD906771013}"/>
              </a:ext>
            </a:extLst>
          </p:cNvPr>
          <p:cNvSpPr txBox="1"/>
          <p:nvPr/>
        </p:nvSpPr>
        <p:spPr>
          <a:xfrm>
            <a:off x="10084527" y="3864125"/>
            <a:ext cx="1965203" cy="646331"/>
          </a:xfrm>
          <a:prstGeom prst="rect">
            <a:avLst/>
          </a:prstGeom>
          <a:noFill/>
        </p:spPr>
        <p:txBody>
          <a:bodyPr wrap="square">
            <a:spAutoFit/>
          </a:bodyPr>
          <a:lstStyle/>
          <a:p>
            <a:r>
              <a:rPr lang="en-US" b="1" i="1" dirty="0">
                <a:solidFill>
                  <a:srgbClr val="242424"/>
                </a:solidFill>
                <a:effectLst/>
                <a:latin typeface="source-serif-pro"/>
              </a:rPr>
              <a:t>Assignment &amp; Optimization Step</a:t>
            </a:r>
            <a:endParaRPr lang="en-US" dirty="0"/>
          </a:p>
        </p:txBody>
      </p:sp>
      <p:sp>
        <p:nvSpPr>
          <p:cNvPr id="25" name="TextBox 24">
            <a:extLst>
              <a:ext uri="{FF2B5EF4-FFF2-40B4-BE49-F238E27FC236}">
                <a16:creationId xmlns:a16="http://schemas.microsoft.com/office/drawing/2014/main" id="{F83BD855-FD04-56A7-2E31-C10DE5093279}"/>
              </a:ext>
            </a:extLst>
          </p:cNvPr>
          <p:cNvSpPr txBox="1"/>
          <p:nvPr/>
        </p:nvSpPr>
        <p:spPr>
          <a:xfrm>
            <a:off x="7506354" y="5303081"/>
            <a:ext cx="1088571" cy="369332"/>
          </a:xfrm>
          <a:prstGeom prst="rect">
            <a:avLst/>
          </a:prstGeom>
          <a:noFill/>
        </p:spPr>
        <p:txBody>
          <a:bodyPr wrap="square">
            <a:spAutoFit/>
          </a:bodyPr>
          <a:lstStyle/>
          <a:p>
            <a:r>
              <a:rPr lang="en-US" b="1" i="1" dirty="0">
                <a:solidFill>
                  <a:srgbClr val="242424"/>
                </a:solidFill>
                <a:effectLst/>
                <a:latin typeface="source-serif-pro"/>
              </a:rPr>
              <a:t>Iteration</a:t>
            </a:r>
            <a:endParaRPr lang="en-US" dirty="0"/>
          </a:p>
        </p:txBody>
      </p:sp>
    </p:spTree>
    <p:extLst>
      <p:ext uri="{BB962C8B-B14F-4D97-AF65-F5344CB8AC3E}">
        <p14:creationId xmlns:p14="http://schemas.microsoft.com/office/powerpoint/2010/main" val="1939671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6CC0818-2947-38D6-3B91-7F61718E1C38}"/>
              </a:ext>
            </a:extLst>
          </p:cNvPr>
          <p:cNvSpPr>
            <a:spLocks noGrp="1"/>
          </p:cNvSpPr>
          <p:nvPr>
            <p:ph type="ftr" sz="quarter" idx="11"/>
          </p:nvPr>
        </p:nvSpPr>
        <p:spPr/>
        <p:txBody>
          <a:bodyPr/>
          <a:lstStyle/>
          <a:p>
            <a:r>
              <a:rPr lang="it-IT" dirty="0"/>
              <a:t>DA 204o: Data Science in Practice</a:t>
            </a:r>
            <a:endParaRPr lang="en-SG" dirty="0"/>
          </a:p>
        </p:txBody>
      </p:sp>
      <p:sp>
        <p:nvSpPr>
          <p:cNvPr id="3" name="Slide Number Placeholder 2">
            <a:extLst>
              <a:ext uri="{FF2B5EF4-FFF2-40B4-BE49-F238E27FC236}">
                <a16:creationId xmlns:a16="http://schemas.microsoft.com/office/drawing/2014/main" id="{2C196388-F2A4-FA51-61D9-EC880AB68360}"/>
              </a:ext>
            </a:extLst>
          </p:cNvPr>
          <p:cNvSpPr>
            <a:spLocks noGrp="1"/>
          </p:cNvSpPr>
          <p:nvPr>
            <p:ph type="sldNum" sz="quarter" idx="12"/>
          </p:nvPr>
        </p:nvSpPr>
        <p:spPr/>
        <p:txBody>
          <a:bodyPr/>
          <a:lstStyle/>
          <a:p>
            <a:fld id="{BF1758FF-0BF1-4103-A89A-38EC40E85429}" type="slidenum">
              <a:rPr lang="en-SG" smtClean="0"/>
              <a:t>14</a:t>
            </a:fld>
            <a:endParaRPr lang="en-SG"/>
          </a:p>
        </p:txBody>
      </p:sp>
      <p:sp>
        <p:nvSpPr>
          <p:cNvPr id="12" name="Title 1">
            <a:extLst>
              <a:ext uri="{FF2B5EF4-FFF2-40B4-BE49-F238E27FC236}">
                <a16:creationId xmlns:a16="http://schemas.microsoft.com/office/drawing/2014/main" id="{D923CE8E-5492-9E68-708A-F55CBCD151E7}"/>
              </a:ext>
            </a:extLst>
          </p:cNvPr>
          <p:cNvSpPr txBox="1">
            <a:spLocks/>
          </p:cNvSpPr>
          <p:nvPr/>
        </p:nvSpPr>
        <p:spPr>
          <a:xfrm>
            <a:off x="334770" y="139567"/>
            <a:ext cx="11631113" cy="994039"/>
          </a:xfrm>
          <a:prstGeom prst="rect">
            <a:avLst/>
          </a:prstGeom>
        </p:spPr>
        <p:txBody>
          <a:bodyPr/>
          <a:lstStyle>
            <a:lvl1pPr algn="l" defTabSz="914400" rtl="0" eaLnBrk="1" latinLnBrk="0" hangingPunct="1">
              <a:lnSpc>
                <a:spcPct val="85000"/>
              </a:lnSpc>
              <a:spcBef>
                <a:spcPct val="0"/>
              </a:spcBef>
              <a:buNone/>
              <a:defRPr sz="4000" b="0" kern="1200" spc="-50" baseline="0">
                <a:solidFill>
                  <a:schemeClr val="accent2"/>
                </a:solidFill>
                <a:latin typeface="Graphik Semibold" panose="020B0703030202060203" pitchFamily="34" charset="0"/>
                <a:ea typeface="+mj-ea"/>
                <a:cs typeface="+mj-cs"/>
              </a:defRPr>
            </a:lvl1pPr>
          </a:lstStyle>
          <a:p>
            <a:r>
              <a:rPr lang="en-US" b="1" dirty="0"/>
              <a:t>Model Training                                                                                                                                      </a:t>
            </a:r>
            <a:endParaRPr lang="en-IN" b="1" dirty="0"/>
          </a:p>
        </p:txBody>
      </p:sp>
      <p:sp>
        <p:nvSpPr>
          <p:cNvPr id="20" name="TextBox 19">
            <a:extLst>
              <a:ext uri="{FF2B5EF4-FFF2-40B4-BE49-F238E27FC236}">
                <a16:creationId xmlns:a16="http://schemas.microsoft.com/office/drawing/2014/main" id="{9EF21A1E-4D6D-282E-776E-FE66BE9BD21E}"/>
              </a:ext>
            </a:extLst>
          </p:cNvPr>
          <p:cNvSpPr txBox="1"/>
          <p:nvPr/>
        </p:nvSpPr>
        <p:spPr>
          <a:xfrm>
            <a:off x="4179260" y="920621"/>
            <a:ext cx="7803717" cy="5016758"/>
          </a:xfrm>
          <a:prstGeom prst="rect">
            <a:avLst/>
          </a:prstGeom>
          <a:noFill/>
        </p:spPr>
        <p:txBody>
          <a:bodyPr wrap="square">
            <a:spAutoFit/>
          </a:bodyPr>
          <a:lstStyle/>
          <a:p>
            <a:pPr marL="285750" indent="-285750" algn="just">
              <a:buFont typeface="Wingdings" panose="05000000000000000000" pitchFamily="2" charset="2"/>
              <a:buChar char="ü"/>
            </a:pPr>
            <a:r>
              <a:rPr lang="en-US" sz="1600" dirty="0">
                <a:solidFill>
                  <a:srgbClr val="0070C0"/>
                </a:solidFill>
              </a:rPr>
              <a:t>Our analysis shows that songs from the same genre group together in our dataset.</a:t>
            </a:r>
          </a:p>
          <a:p>
            <a:pPr marL="285750" indent="-285750" algn="just">
              <a:buFont typeface="Wingdings" panose="05000000000000000000" pitchFamily="2" charset="2"/>
              <a:buChar char="ü"/>
            </a:pPr>
            <a:r>
              <a:rPr lang="en-US" sz="1600" dirty="0">
                <a:solidFill>
                  <a:srgbClr val="0070C0"/>
                </a:solidFill>
              </a:rPr>
              <a:t>This pattern is clear and expected, as songs within a genre typically share many features like beat, instruments, and even the era they're from.</a:t>
            </a:r>
          </a:p>
          <a:p>
            <a:pPr marL="285750" indent="-285750" algn="just">
              <a:buFont typeface="Wingdings" panose="05000000000000000000" pitchFamily="2" charset="2"/>
              <a:buChar char="ü"/>
            </a:pPr>
            <a:r>
              <a:rPr lang="en-US" sz="1600" dirty="0">
                <a:solidFill>
                  <a:srgbClr val="0070C0"/>
                </a:solidFill>
              </a:rPr>
              <a:t>This grouping is great for making music recommendations. If you like a particular song, chances are you'll enjoy other songs that are close to it in our dataset. </a:t>
            </a:r>
          </a:p>
          <a:p>
            <a:pPr marL="285750" indent="-285750" algn="just">
              <a:buFont typeface="Wingdings" panose="05000000000000000000" pitchFamily="2" charset="2"/>
              <a:buChar char="ü"/>
            </a:pPr>
            <a:r>
              <a:rPr lang="en-US" sz="1600" dirty="0">
                <a:solidFill>
                  <a:srgbClr val="0070C0"/>
                </a:solidFill>
              </a:rPr>
              <a:t>These songs aren't just similar in sound—they share a style and vibe that appeal to the same taste.</a:t>
            </a:r>
          </a:p>
          <a:p>
            <a:pPr marL="171450" indent="-171450" algn="just">
              <a:buFontTx/>
              <a:buChar char="-"/>
            </a:pPr>
            <a:endParaRPr lang="en-US" sz="1600" dirty="0"/>
          </a:p>
          <a:p>
            <a:pPr algn="just"/>
            <a:r>
              <a:rPr lang="en-US" sz="1600" b="1" dirty="0"/>
              <a:t>How We Use This for Better Recommendations:</a:t>
            </a:r>
          </a:p>
          <a:p>
            <a:pPr marL="285750" indent="-285750" algn="just">
              <a:buFont typeface="Wingdings" panose="05000000000000000000" pitchFamily="2" charset="2"/>
              <a:buChar char="ü"/>
            </a:pPr>
            <a:r>
              <a:rPr lang="en-US" sz="1600" dirty="0">
                <a:solidFill>
                  <a:srgbClr val="0070C0"/>
                </a:solidFill>
              </a:rPr>
              <a:t>We can use this information to suggest songs that you are likely to enjoy. By looking at the  songs you've listened to and loved, our system finds other songs from the same cluster and recommends them to you. </a:t>
            </a:r>
          </a:p>
          <a:p>
            <a:pPr algn="just"/>
            <a:endParaRPr lang="en-US" sz="1600" dirty="0"/>
          </a:p>
          <a:p>
            <a:pPr algn="just"/>
            <a:r>
              <a:rPr lang="en-US" sz="1600" b="1" dirty="0">
                <a:solidFill>
                  <a:srgbClr val="00B050"/>
                </a:solidFill>
              </a:rPr>
              <a:t>It's like having a smart DJ who knows exactly what you like and what to play next.</a:t>
            </a:r>
          </a:p>
          <a:p>
            <a:pPr algn="just"/>
            <a:endParaRPr lang="en-US" sz="1600" b="1" dirty="0">
              <a:solidFill>
                <a:srgbClr val="00B050"/>
              </a:solidFill>
            </a:endParaRPr>
          </a:p>
          <a:p>
            <a:pPr algn="just"/>
            <a:r>
              <a:rPr lang="en-US" sz="1600" b="1" dirty="0">
                <a:solidFill>
                  <a:srgbClr val="00B050"/>
                </a:solidFill>
              </a:rPr>
              <a:t>This isn't about guessing what you might like; it's about using data to find perfect matches based on your previous choices. </a:t>
            </a:r>
          </a:p>
          <a:p>
            <a:pPr algn="just"/>
            <a:endParaRPr lang="en-US" sz="1600" b="1" dirty="0">
              <a:solidFill>
                <a:srgbClr val="00B050"/>
              </a:solidFill>
            </a:endParaRPr>
          </a:p>
          <a:p>
            <a:pPr algn="just"/>
            <a:r>
              <a:rPr lang="en-US" sz="1600" b="1" dirty="0">
                <a:solidFill>
                  <a:srgbClr val="00B050"/>
                </a:solidFill>
              </a:rPr>
              <a:t>The result? Every song suggestion feels personal and just right for your musical preferences.</a:t>
            </a:r>
          </a:p>
        </p:txBody>
      </p:sp>
      <p:sp>
        <p:nvSpPr>
          <p:cNvPr id="21" name="TextBox 20">
            <a:extLst>
              <a:ext uri="{FF2B5EF4-FFF2-40B4-BE49-F238E27FC236}">
                <a16:creationId xmlns:a16="http://schemas.microsoft.com/office/drawing/2014/main" id="{4BD3E6FB-CB0A-9F17-3772-1AD20C4D5F98}"/>
              </a:ext>
            </a:extLst>
          </p:cNvPr>
          <p:cNvSpPr txBox="1"/>
          <p:nvPr/>
        </p:nvSpPr>
        <p:spPr>
          <a:xfrm>
            <a:off x="9247120" y="139567"/>
            <a:ext cx="2610110" cy="276999"/>
          </a:xfrm>
          <a:prstGeom prst="rect">
            <a:avLst/>
          </a:prstGeom>
          <a:noFill/>
          <a:ln>
            <a:solidFill>
              <a:schemeClr val="tx1"/>
            </a:solidFill>
          </a:ln>
        </p:spPr>
        <p:txBody>
          <a:bodyPr wrap="square">
            <a:spAutoFit/>
          </a:bodyPr>
          <a:lstStyle/>
          <a:p>
            <a:r>
              <a:rPr kumimoji="0" lang="en-US" altLang="en-US" sz="1200" b="1" i="0" u="none" strike="noStrike" cap="none" normalizeH="0" baseline="0" dirty="0">
                <a:ln>
                  <a:noFill/>
                </a:ln>
                <a:effectLst/>
                <a:highlight>
                  <a:srgbClr val="FFFF00"/>
                </a:highlight>
                <a:latin typeface="Graphik Regular" panose="020B0503030202060203"/>
              </a:rPr>
              <a:t>Reference: 06_model_training.ipynb</a:t>
            </a:r>
            <a:endParaRPr lang="en-US" sz="1200" dirty="0">
              <a:highlight>
                <a:srgbClr val="FFFF00"/>
              </a:highlight>
            </a:endParaRPr>
          </a:p>
        </p:txBody>
      </p:sp>
      <p:pic>
        <p:nvPicPr>
          <p:cNvPr id="5" name="Picture 4">
            <a:extLst>
              <a:ext uri="{FF2B5EF4-FFF2-40B4-BE49-F238E27FC236}">
                <a16:creationId xmlns:a16="http://schemas.microsoft.com/office/drawing/2014/main" id="{6DCD3B0D-E6ED-2576-C9CE-39951B50D4DB}"/>
              </a:ext>
            </a:extLst>
          </p:cNvPr>
          <p:cNvPicPr>
            <a:picLocks noChangeAspect="1"/>
          </p:cNvPicPr>
          <p:nvPr/>
        </p:nvPicPr>
        <p:blipFill>
          <a:blip r:embed="rId2"/>
          <a:stretch>
            <a:fillRect/>
          </a:stretch>
        </p:blipFill>
        <p:spPr>
          <a:xfrm>
            <a:off x="494505" y="989483"/>
            <a:ext cx="3360351" cy="2572282"/>
          </a:xfrm>
          <a:prstGeom prst="rect">
            <a:avLst/>
          </a:prstGeom>
          <a:ln>
            <a:solidFill>
              <a:schemeClr val="tx1"/>
            </a:solidFill>
          </a:ln>
        </p:spPr>
      </p:pic>
      <p:pic>
        <p:nvPicPr>
          <p:cNvPr id="7" name="Picture 6">
            <a:extLst>
              <a:ext uri="{FF2B5EF4-FFF2-40B4-BE49-F238E27FC236}">
                <a16:creationId xmlns:a16="http://schemas.microsoft.com/office/drawing/2014/main" id="{C082B5C5-83CD-C7DF-3CDA-CCFE401F630E}"/>
              </a:ext>
            </a:extLst>
          </p:cNvPr>
          <p:cNvPicPr>
            <a:picLocks noChangeAspect="1"/>
          </p:cNvPicPr>
          <p:nvPr/>
        </p:nvPicPr>
        <p:blipFill>
          <a:blip r:embed="rId3"/>
          <a:stretch>
            <a:fillRect/>
          </a:stretch>
        </p:blipFill>
        <p:spPr>
          <a:xfrm>
            <a:off x="494505" y="3632512"/>
            <a:ext cx="3360351" cy="2572282"/>
          </a:xfrm>
          <a:prstGeom prst="rect">
            <a:avLst/>
          </a:prstGeom>
          <a:ln>
            <a:solidFill>
              <a:schemeClr val="tx1"/>
            </a:solidFill>
          </a:ln>
        </p:spPr>
      </p:pic>
      <p:sp>
        <p:nvSpPr>
          <p:cNvPr id="8" name="Rectangle 7">
            <a:extLst>
              <a:ext uri="{FF2B5EF4-FFF2-40B4-BE49-F238E27FC236}">
                <a16:creationId xmlns:a16="http://schemas.microsoft.com/office/drawing/2014/main" id="{1D214417-4B74-3C5F-8364-23DB4A1DDA3F}"/>
              </a:ext>
            </a:extLst>
          </p:cNvPr>
          <p:cNvSpPr/>
          <p:nvPr/>
        </p:nvSpPr>
        <p:spPr>
          <a:xfrm>
            <a:off x="494505" y="3632512"/>
            <a:ext cx="801189" cy="3483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PCA</a:t>
            </a:r>
          </a:p>
        </p:txBody>
      </p:sp>
      <p:sp>
        <p:nvSpPr>
          <p:cNvPr id="9" name="Rectangle 8">
            <a:extLst>
              <a:ext uri="{FF2B5EF4-FFF2-40B4-BE49-F238E27FC236}">
                <a16:creationId xmlns:a16="http://schemas.microsoft.com/office/drawing/2014/main" id="{B35E5BF8-9C4E-E4BC-FE8A-94B2C94F74B6}"/>
              </a:ext>
            </a:extLst>
          </p:cNvPr>
          <p:cNvSpPr/>
          <p:nvPr/>
        </p:nvSpPr>
        <p:spPr>
          <a:xfrm>
            <a:off x="477411" y="815311"/>
            <a:ext cx="801189" cy="3483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t-SNE</a:t>
            </a:r>
          </a:p>
        </p:txBody>
      </p:sp>
    </p:spTree>
    <p:extLst>
      <p:ext uri="{BB962C8B-B14F-4D97-AF65-F5344CB8AC3E}">
        <p14:creationId xmlns:p14="http://schemas.microsoft.com/office/powerpoint/2010/main" val="1824630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212C1B-48A4-606B-ACBD-5D2B01138EB9}"/>
              </a:ext>
            </a:extLst>
          </p:cNvPr>
          <p:cNvSpPr>
            <a:spLocks noGrp="1"/>
          </p:cNvSpPr>
          <p:nvPr>
            <p:ph type="ftr" sz="quarter" idx="11"/>
          </p:nvPr>
        </p:nvSpPr>
        <p:spPr/>
        <p:txBody>
          <a:bodyPr/>
          <a:lstStyle/>
          <a:p>
            <a:r>
              <a:rPr lang="it-IT"/>
              <a:t>DA 204o: Data Science in Practice</a:t>
            </a:r>
            <a:endParaRPr lang="en-SG" dirty="0"/>
          </a:p>
        </p:txBody>
      </p:sp>
      <p:sp>
        <p:nvSpPr>
          <p:cNvPr id="3" name="Slide Number Placeholder 2">
            <a:extLst>
              <a:ext uri="{FF2B5EF4-FFF2-40B4-BE49-F238E27FC236}">
                <a16:creationId xmlns:a16="http://schemas.microsoft.com/office/drawing/2014/main" id="{F0FBBFE8-891D-1ACA-E757-36A2FAE3EBDF}"/>
              </a:ext>
            </a:extLst>
          </p:cNvPr>
          <p:cNvSpPr>
            <a:spLocks noGrp="1"/>
          </p:cNvSpPr>
          <p:nvPr>
            <p:ph type="sldNum" sz="quarter" idx="12"/>
          </p:nvPr>
        </p:nvSpPr>
        <p:spPr/>
        <p:txBody>
          <a:bodyPr/>
          <a:lstStyle/>
          <a:p>
            <a:fld id="{BF1758FF-0BF1-4103-A89A-38EC40E85429}" type="slidenum">
              <a:rPr lang="en-SG" smtClean="0"/>
              <a:t>15</a:t>
            </a:fld>
            <a:endParaRPr lang="en-SG"/>
          </a:p>
        </p:txBody>
      </p:sp>
      <p:sp>
        <p:nvSpPr>
          <p:cNvPr id="4" name="Title 1">
            <a:extLst>
              <a:ext uri="{FF2B5EF4-FFF2-40B4-BE49-F238E27FC236}">
                <a16:creationId xmlns:a16="http://schemas.microsoft.com/office/drawing/2014/main" id="{0B0555CB-7B38-D275-99D5-47F1A4705E56}"/>
              </a:ext>
            </a:extLst>
          </p:cNvPr>
          <p:cNvSpPr txBox="1">
            <a:spLocks/>
          </p:cNvSpPr>
          <p:nvPr/>
        </p:nvSpPr>
        <p:spPr>
          <a:xfrm>
            <a:off x="334770" y="139567"/>
            <a:ext cx="11857230" cy="774833"/>
          </a:xfrm>
          <a:prstGeom prst="rect">
            <a:avLst/>
          </a:prstGeom>
        </p:spPr>
        <p:txBody>
          <a:bodyPr/>
          <a:lstStyle>
            <a:lvl1pPr algn="l" defTabSz="914400" rtl="0" eaLnBrk="1" latinLnBrk="0" hangingPunct="1">
              <a:lnSpc>
                <a:spcPct val="85000"/>
              </a:lnSpc>
              <a:spcBef>
                <a:spcPct val="0"/>
              </a:spcBef>
              <a:buNone/>
              <a:defRPr sz="4000" b="0" kern="1200" spc="-50" baseline="0">
                <a:solidFill>
                  <a:schemeClr val="accent2"/>
                </a:solidFill>
                <a:latin typeface="Graphik Semibold" panose="020B0703030202060203" pitchFamily="34" charset="0"/>
                <a:ea typeface="+mj-ea"/>
                <a:cs typeface="+mj-cs"/>
              </a:defRPr>
            </a:lvl1pPr>
          </a:lstStyle>
          <a:p>
            <a:r>
              <a:rPr lang="en-US" b="1" dirty="0"/>
              <a:t>Model Deployment                                                               </a:t>
            </a:r>
            <a:endParaRPr lang="en-IN" b="1" dirty="0"/>
          </a:p>
        </p:txBody>
      </p:sp>
      <p:pic>
        <p:nvPicPr>
          <p:cNvPr id="5122" name="Picture 2" descr="The ABC of building a content-based music recommender system | by Euge  Inzaugarat | Towards Data Science">
            <a:extLst>
              <a:ext uri="{FF2B5EF4-FFF2-40B4-BE49-F238E27FC236}">
                <a16:creationId xmlns:a16="http://schemas.microsoft.com/office/drawing/2014/main" id="{27FDC07E-45D2-6CEC-37E3-8D46C667F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13" y="1467640"/>
            <a:ext cx="1721750" cy="8947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45EF5F4-34B2-B493-7517-C7FA88A0E441}"/>
              </a:ext>
            </a:extLst>
          </p:cNvPr>
          <p:cNvSpPr txBox="1"/>
          <p:nvPr/>
        </p:nvSpPr>
        <p:spPr>
          <a:xfrm>
            <a:off x="334770" y="742054"/>
            <a:ext cx="6096000" cy="646331"/>
          </a:xfrm>
          <a:prstGeom prst="rect">
            <a:avLst/>
          </a:prstGeom>
          <a:noFill/>
        </p:spPr>
        <p:txBody>
          <a:bodyPr wrap="square">
            <a:spAutoFit/>
          </a:bodyPr>
          <a:lstStyle/>
          <a:p>
            <a:pPr algn="just"/>
            <a:r>
              <a:rPr lang="en-US" sz="1200" b="1" dirty="0"/>
              <a:t>Content-based filtering</a:t>
            </a:r>
            <a:r>
              <a:rPr lang="en-US" sz="1200" dirty="0"/>
              <a:t> </a:t>
            </a:r>
            <a:r>
              <a:rPr lang="en-US" sz="1200" dirty="0">
                <a:solidFill>
                  <a:srgbClr val="0070C0"/>
                </a:solidFill>
              </a:rPr>
              <a:t>recommends items based on the features and attributes of the items themselves, often comparing the similarity between item profiles to determine which items to recommend to a user.</a:t>
            </a:r>
          </a:p>
        </p:txBody>
      </p:sp>
      <p:pic>
        <p:nvPicPr>
          <p:cNvPr id="5126" name="Picture 6" descr="Cosine Similarity – LearnDataSci">
            <a:extLst>
              <a:ext uri="{FF2B5EF4-FFF2-40B4-BE49-F238E27FC236}">
                <a16:creationId xmlns:a16="http://schemas.microsoft.com/office/drawing/2014/main" id="{CA1405F7-2FF3-49D2-8A8F-4BB881239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267" y="2088404"/>
            <a:ext cx="3495470" cy="8793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C336B1F-3A49-E89A-219A-DD7F15BF1788}"/>
              </a:ext>
            </a:extLst>
          </p:cNvPr>
          <p:cNvSpPr txBox="1"/>
          <p:nvPr/>
        </p:nvSpPr>
        <p:spPr>
          <a:xfrm>
            <a:off x="435428" y="3191173"/>
            <a:ext cx="6235338" cy="646331"/>
          </a:xfrm>
          <a:prstGeom prst="rect">
            <a:avLst/>
          </a:prstGeom>
          <a:noFill/>
        </p:spPr>
        <p:txBody>
          <a:bodyPr wrap="square">
            <a:spAutoFit/>
          </a:bodyPr>
          <a:lstStyle/>
          <a:p>
            <a:pPr algn="just"/>
            <a:r>
              <a:rPr lang="en-US" sz="1200" b="0" i="0" dirty="0">
                <a:solidFill>
                  <a:srgbClr val="0070C0"/>
                </a:solidFill>
                <a:effectLst/>
                <a:latin typeface="Google Sans"/>
              </a:rPr>
              <a:t>A cosine similarity is a value that is bound by a constrained range of 0 and 1. The closer the value is to 0 means that the two vectors are orthogonal or perpendicular to each other. When the value is closer to one, it means the angle is smaller and the </a:t>
            </a:r>
            <a:r>
              <a:rPr lang="en-US" sz="1200" dirty="0">
                <a:solidFill>
                  <a:srgbClr val="0070C0"/>
                </a:solidFill>
                <a:latin typeface="Google Sans"/>
              </a:rPr>
              <a:t>songs</a:t>
            </a:r>
            <a:r>
              <a:rPr lang="en-US" sz="1200" b="0" i="0" dirty="0">
                <a:solidFill>
                  <a:srgbClr val="0070C0"/>
                </a:solidFill>
                <a:effectLst/>
                <a:latin typeface="Google Sans"/>
              </a:rPr>
              <a:t> are more similar.</a:t>
            </a:r>
            <a:endParaRPr lang="en-US" sz="1200" dirty="0">
              <a:solidFill>
                <a:srgbClr val="0070C0"/>
              </a:solidFill>
            </a:endParaRPr>
          </a:p>
        </p:txBody>
      </p:sp>
      <p:pic>
        <p:nvPicPr>
          <p:cNvPr id="14" name="Picture 13">
            <a:extLst>
              <a:ext uri="{FF2B5EF4-FFF2-40B4-BE49-F238E27FC236}">
                <a16:creationId xmlns:a16="http://schemas.microsoft.com/office/drawing/2014/main" id="{A76C6BAB-950D-5C8F-E551-A19C702FD645}"/>
              </a:ext>
            </a:extLst>
          </p:cNvPr>
          <p:cNvPicPr>
            <a:picLocks noChangeAspect="1"/>
          </p:cNvPicPr>
          <p:nvPr/>
        </p:nvPicPr>
        <p:blipFill>
          <a:blip r:embed="rId4"/>
          <a:stretch>
            <a:fillRect/>
          </a:stretch>
        </p:blipFill>
        <p:spPr>
          <a:xfrm>
            <a:off x="4282002" y="1235326"/>
            <a:ext cx="1718344" cy="742391"/>
          </a:xfrm>
          <a:prstGeom prst="rect">
            <a:avLst/>
          </a:prstGeom>
        </p:spPr>
      </p:pic>
      <p:sp>
        <p:nvSpPr>
          <p:cNvPr id="16" name="TextBox 15">
            <a:extLst>
              <a:ext uri="{FF2B5EF4-FFF2-40B4-BE49-F238E27FC236}">
                <a16:creationId xmlns:a16="http://schemas.microsoft.com/office/drawing/2014/main" id="{AD74595B-DF7A-6ACC-6FA4-1C9D2D2B8E5D}"/>
              </a:ext>
            </a:extLst>
          </p:cNvPr>
          <p:cNvSpPr txBox="1"/>
          <p:nvPr/>
        </p:nvSpPr>
        <p:spPr>
          <a:xfrm>
            <a:off x="6670766" y="3662765"/>
            <a:ext cx="6096000" cy="276999"/>
          </a:xfrm>
          <a:prstGeom prst="rect">
            <a:avLst/>
          </a:prstGeom>
          <a:noFill/>
        </p:spPr>
        <p:txBody>
          <a:bodyPr wrap="square">
            <a:spAutoFit/>
          </a:bodyPr>
          <a:lstStyle/>
          <a:p>
            <a:r>
              <a:rPr lang="en-US" sz="1200" b="1" i="0" dirty="0">
                <a:solidFill>
                  <a:srgbClr val="242424"/>
                </a:solidFill>
                <a:effectLst/>
                <a:latin typeface="source-serif-pro"/>
              </a:rPr>
              <a:t>Why cosine of the angle between A and B gives us the similarity?</a:t>
            </a:r>
            <a:endParaRPr lang="en-US" sz="1200" dirty="0"/>
          </a:p>
        </p:txBody>
      </p:sp>
      <p:sp>
        <p:nvSpPr>
          <p:cNvPr id="18" name="TextBox 17">
            <a:extLst>
              <a:ext uri="{FF2B5EF4-FFF2-40B4-BE49-F238E27FC236}">
                <a16:creationId xmlns:a16="http://schemas.microsoft.com/office/drawing/2014/main" id="{FAFC025C-0A7E-9C1B-92E2-5CE6161B7E33}"/>
              </a:ext>
            </a:extLst>
          </p:cNvPr>
          <p:cNvSpPr txBox="1"/>
          <p:nvPr/>
        </p:nvSpPr>
        <p:spPr>
          <a:xfrm>
            <a:off x="6711881" y="3897551"/>
            <a:ext cx="4815398" cy="646331"/>
          </a:xfrm>
          <a:prstGeom prst="rect">
            <a:avLst/>
          </a:prstGeom>
          <a:noFill/>
        </p:spPr>
        <p:txBody>
          <a:bodyPr wrap="square">
            <a:spAutoFit/>
          </a:bodyPr>
          <a:lstStyle/>
          <a:p>
            <a:pPr algn="just"/>
            <a:r>
              <a:rPr lang="en-US" sz="1200" b="0" i="0" dirty="0">
                <a:solidFill>
                  <a:srgbClr val="0070C0"/>
                </a:solidFill>
                <a:effectLst/>
                <a:latin typeface="source-serif-pro"/>
              </a:rPr>
              <a:t>If </a:t>
            </a:r>
            <a:r>
              <a:rPr lang="en-US" sz="1200" dirty="0">
                <a:solidFill>
                  <a:srgbClr val="0070C0"/>
                </a:solidFill>
                <a:latin typeface="source-serif-pro"/>
              </a:rPr>
              <a:t>we</a:t>
            </a:r>
            <a:r>
              <a:rPr lang="en-US" sz="1200" b="0" i="0" dirty="0">
                <a:solidFill>
                  <a:srgbClr val="0070C0"/>
                </a:solidFill>
                <a:effectLst/>
                <a:latin typeface="source-serif-pro"/>
              </a:rPr>
              <a:t> look at the cosine function, it is 1 at theta = 0 and -1 at theta = 180, that means for two overlapping vectors cosine will be the highest and lowest for two exactly opposite vectors.</a:t>
            </a:r>
            <a:endParaRPr lang="en-US" sz="1200" dirty="0">
              <a:solidFill>
                <a:srgbClr val="0070C0"/>
              </a:solidFill>
            </a:endParaRPr>
          </a:p>
        </p:txBody>
      </p:sp>
      <p:pic>
        <p:nvPicPr>
          <p:cNvPr id="20" name="Picture 19">
            <a:extLst>
              <a:ext uri="{FF2B5EF4-FFF2-40B4-BE49-F238E27FC236}">
                <a16:creationId xmlns:a16="http://schemas.microsoft.com/office/drawing/2014/main" id="{92B5ADE1-CBB4-CEE8-C00F-F5086C8CEBB0}"/>
              </a:ext>
            </a:extLst>
          </p:cNvPr>
          <p:cNvPicPr>
            <a:picLocks noChangeAspect="1"/>
          </p:cNvPicPr>
          <p:nvPr/>
        </p:nvPicPr>
        <p:blipFill>
          <a:blip r:embed="rId5"/>
          <a:stretch>
            <a:fillRect/>
          </a:stretch>
        </p:blipFill>
        <p:spPr>
          <a:xfrm>
            <a:off x="7225785" y="4712698"/>
            <a:ext cx="3831400" cy="1409456"/>
          </a:xfrm>
          <a:prstGeom prst="rect">
            <a:avLst/>
          </a:prstGeom>
          <a:ln>
            <a:solidFill>
              <a:schemeClr val="tx1"/>
            </a:solidFill>
          </a:ln>
        </p:spPr>
      </p:pic>
      <p:pic>
        <p:nvPicPr>
          <p:cNvPr id="22" name="Picture 21">
            <a:extLst>
              <a:ext uri="{FF2B5EF4-FFF2-40B4-BE49-F238E27FC236}">
                <a16:creationId xmlns:a16="http://schemas.microsoft.com/office/drawing/2014/main" id="{33EA36E8-8DEC-A858-E1ED-EE11D03E8751}"/>
              </a:ext>
            </a:extLst>
          </p:cNvPr>
          <p:cNvPicPr>
            <a:picLocks noChangeAspect="1"/>
          </p:cNvPicPr>
          <p:nvPr/>
        </p:nvPicPr>
        <p:blipFill>
          <a:blip r:embed="rId6"/>
          <a:stretch>
            <a:fillRect/>
          </a:stretch>
        </p:blipFill>
        <p:spPr>
          <a:xfrm>
            <a:off x="882072" y="3787896"/>
            <a:ext cx="4990012" cy="993260"/>
          </a:xfrm>
          <a:prstGeom prst="rect">
            <a:avLst/>
          </a:prstGeom>
        </p:spPr>
      </p:pic>
      <p:sp>
        <p:nvSpPr>
          <p:cNvPr id="25" name="TextBox 24">
            <a:extLst>
              <a:ext uri="{FF2B5EF4-FFF2-40B4-BE49-F238E27FC236}">
                <a16:creationId xmlns:a16="http://schemas.microsoft.com/office/drawing/2014/main" id="{AD811029-0CD6-7073-E6BE-2139D6FDB73A}"/>
              </a:ext>
            </a:extLst>
          </p:cNvPr>
          <p:cNvSpPr txBox="1"/>
          <p:nvPr/>
        </p:nvSpPr>
        <p:spPr>
          <a:xfrm>
            <a:off x="9050295" y="139567"/>
            <a:ext cx="2880076" cy="279281"/>
          </a:xfrm>
          <a:prstGeom prst="rect">
            <a:avLst/>
          </a:prstGeom>
          <a:noFill/>
          <a:ln>
            <a:solidFill>
              <a:schemeClr val="tx1"/>
            </a:solidFill>
          </a:ln>
        </p:spPr>
        <p:txBody>
          <a:bodyPr wrap="square">
            <a:spAutoFit/>
          </a:bodyPr>
          <a:lstStyle/>
          <a:p>
            <a:pPr algn="ctr"/>
            <a:r>
              <a:rPr kumimoji="0" lang="en-US" altLang="en-US" sz="1200" b="1" i="0" u="none" strike="noStrike" cap="none" normalizeH="0" baseline="0" dirty="0">
                <a:ln>
                  <a:noFill/>
                </a:ln>
                <a:effectLst/>
                <a:highlight>
                  <a:srgbClr val="FFFF00"/>
                </a:highlight>
                <a:latin typeface="Graphik Regular" panose="020B0503030202060203"/>
              </a:rPr>
              <a:t>Reference: </a:t>
            </a:r>
            <a:r>
              <a:rPr lang="en-US" sz="1200" b="1" dirty="0">
                <a:highlight>
                  <a:srgbClr val="FFFF00"/>
                </a:highlight>
              </a:rPr>
              <a:t>07_model_deployment.ipynb</a:t>
            </a:r>
          </a:p>
        </p:txBody>
      </p:sp>
      <p:sp>
        <p:nvSpPr>
          <p:cNvPr id="5" name="Rectangle 1">
            <a:extLst>
              <a:ext uri="{FF2B5EF4-FFF2-40B4-BE49-F238E27FC236}">
                <a16:creationId xmlns:a16="http://schemas.microsoft.com/office/drawing/2014/main" id="{1889DC9F-251C-BEE3-9712-ED62A84BB0D2}"/>
              </a:ext>
            </a:extLst>
          </p:cNvPr>
          <p:cNvSpPr>
            <a:spLocks noChangeArrowheads="1"/>
          </p:cNvSpPr>
          <p:nvPr/>
        </p:nvSpPr>
        <p:spPr bwMode="auto">
          <a:xfrm>
            <a:off x="329078" y="4853803"/>
            <a:ext cx="609600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100" b="1" i="0" u="none" strike="noStrike" cap="none" normalizeH="0" baseline="0" dirty="0">
                <a:ln>
                  <a:noFill/>
                </a:ln>
                <a:solidFill>
                  <a:schemeClr val="tx1"/>
                </a:solidFill>
                <a:effectLst/>
              </a:rPr>
              <a:t>Average Cosine Distance</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a:ln>
                  <a:noFill/>
                </a:ln>
                <a:solidFill>
                  <a:srgbClr val="0070C0"/>
                </a:solidFill>
                <a:effectLst/>
              </a:rPr>
              <a:t>Measures the average cosine similarity between items in a dataset, with a value of 0 indicating perfect similarity.</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100" b="1" i="0" u="none" strike="noStrike" cap="none" normalizeH="0" baseline="0" dirty="0">
                <a:ln>
                  <a:noFill/>
                </a:ln>
                <a:solidFill>
                  <a:schemeClr val="tx1"/>
                </a:solidFill>
                <a:effectLst/>
              </a:rPr>
              <a:t>Cluster Alignment</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a:ln>
                  <a:noFill/>
                </a:ln>
                <a:solidFill>
                  <a:srgbClr val="0070C0"/>
                </a:solidFill>
                <a:effectLst/>
              </a:rPr>
              <a:t>Indicates the percentage of data points that are correctly grouped into their respective clusters as per the model's predictions.</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100" b="1" i="0" u="none" strike="noStrike" cap="none" normalizeH="0" baseline="0" dirty="0">
                <a:ln>
                  <a:noFill/>
                </a:ln>
                <a:solidFill>
                  <a:schemeClr val="tx1"/>
                </a:solidFill>
                <a:effectLst/>
              </a:rPr>
              <a:t>  &gt;&gt; Precision</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a:ln>
                  <a:noFill/>
                </a:ln>
                <a:solidFill>
                  <a:srgbClr val="0070C0"/>
                </a:solidFill>
                <a:effectLst/>
              </a:rPr>
              <a:t>The proportion of positive identifications that were correct.</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100" b="1" i="0" u="none" strike="noStrike" cap="none" normalizeH="0" baseline="0" dirty="0">
                <a:ln>
                  <a:noFill/>
                </a:ln>
                <a:solidFill>
                  <a:schemeClr val="tx1"/>
                </a:solidFill>
                <a:effectLst/>
              </a:rPr>
              <a:t>  &gt;&gt; Recall</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a:ln>
                  <a:noFill/>
                </a:ln>
                <a:solidFill>
                  <a:srgbClr val="0070C0"/>
                </a:solidFill>
                <a:effectLst/>
              </a:rPr>
              <a:t>The proportion of actual positives that were correctly identified.</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100" b="1" i="0" u="none" strike="noStrike" cap="none" normalizeH="0" baseline="0" dirty="0">
                <a:ln>
                  <a:noFill/>
                </a:ln>
                <a:solidFill>
                  <a:schemeClr val="tx1"/>
                </a:solidFill>
                <a:effectLst/>
              </a:rPr>
              <a:t>  &gt;&gt; NDCG (Normalized Discounted Cumulative Gain)</a:t>
            </a:r>
            <a:r>
              <a:rPr kumimoji="0" lang="en-US" altLang="en-US" sz="1100" b="0" i="0" u="none" strike="noStrike" cap="none" normalizeH="0" baseline="0" dirty="0">
                <a:ln>
                  <a:noFill/>
                </a:ln>
                <a:solidFill>
                  <a:schemeClr val="tx1"/>
                </a:solidFill>
                <a:effectLst/>
              </a:rPr>
              <a:t>: </a:t>
            </a:r>
            <a:r>
              <a:rPr kumimoji="0" lang="en-US" altLang="en-US" sz="1100" b="0" i="0" u="none" strike="noStrike" cap="none" normalizeH="0" baseline="0" dirty="0">
                <a:ln>
                  <a:noFill/>
                </a:ln>
                <a:solidFill>
                  <a:srgbClr val="0070C0"/>
                </a:solidFill>
                <a:effectLst/>
              </a:rPr>
              <a:t>A measure of ranking quality, assessing the </a:t>
            </a:r>
          </a:p>
          <a:p>
            <a:pPr marL="0" marR="0" lvl="0" indent="0" algn="just" defTabSz="914400" rtl="0" eaLnBrk="0" fontAlgn="base" latinLnBrk="0" hangingPunct="0">
              <a:lnSpc>
                <a:spcPct val="100000"/>
              </a:lnSpc>
              <a:spcBef>
                <a:spcPct val="0"/>
              </a:spcBef>
              <a:spcAft>
                <a:spcPct val="0"/>
              </a:spcAft>
              <a:buClrTx/>
              <a:buSzTx/>
              <a:tabLst/>
            </a:pPr>
            <a:r>
              <a:rPr lang="en-US" altLang="en-US" sz="1100" dirty="0">
                <a:solidFill>
                  <a:srgbClr val="0070C0"/>
                </a:solidFill>
              </a:rPr>
              <a:t>       </a:t>
            </a:r>
            <a:r>
              <a:rPr kumimoji="0" lang="en-US" altLang="en-US" sz="1100" b="0" i="0" u="none" strike="noStrike" cap="none" normalizeH="0" baseline="0" dirty="0">
                <a:ln>
                  <a:noFill/>
                </a:ln>
                <a:solidFill>
                  <a:srgbClr val="0070C0"/>
                </a:solidFill>
                <a:effectLst/>
              </a:rPr>
              <a:t>effectiveness of a recommendation system by weighing the ranks of relevant items.</a:t>
            </a:r>
          </a:p>
        </p:txBody>
      </p:sp>
      <p:pic>
        <p:nvPicPr>
          <p:cNvPr id="8" name="Picture 7">
            <a:extLst>
              <a:ext uri="{FF2B5EF4-FFF2-40B4-BE49-F238E27FC236}">
                <a16:creationId xmlns:a16="http://schemas.microsoft.com/office/drawing/2014/main" id="{B8EBD1AC-1E2D-DB54-D0A3-18BDFC439BE9}"/>
              </a:ext>
            </a:extLst>
          </p:cNvPr>
          <p:cNvPicPr>
            <a:picLocks noChangeAspect="1"/>
          </p:cNvPicPr>
          <p:nvPr/>
        </p:nvPicPr>
        <p:blipFill>
          <a:blip r:embed="rId7"/>
          <a:stretch>
            <a:fillRect/>
          </a:stretch>
        </p:blipFill>
        <p:spPr>
          <a:xfrm>
            <a:off x="7294210" y="597149"/>
            <a:ext cx="3650739" cy="2917189"/>
          </a:xfrm>
          <a:prstGeom prst="rect">
            <a:avLst/>
          </a:prstGeom>
        </p:spPr>
      </p:pic>
    </p:spTree>
    <p:extLst>
      <p:ext uri="{BB962C8B-B14F-4D97-AF65-F5344CB8AC3E}">
        <p14:creationId xmlns:p14="http://schemas.microsoft.com/office/powerpoint/2010/main" val="3816797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D3E7F6-5146-EA5C-3300-06007C048519}"/>
              </a:ext>
            </a:extLst>
          </p:cNvPr>
          <p:cNvSpPr>
            <a:spLocks noGrp="1"/>
          </p:cNvSpPr>
          <p:nvPr>
            <p:ph type="ftr" sz="quarter" idx="11"/>
          </p:nvPr>
        </p:nvSpPr>
        <p:spPr/>
        <p:txBody>
          <a:bodyPr/>
          <a:lstStyle/>
          <a:p>
            <a:r>
              <a:rPr lang="it-IT"/>
              <a:t>DA 204o: Data Science in Practice</a:t>
            </a:r>
            <a:endParaRPr lang="en-SG" dirty="0"/>
          </a:p>
        </p:txBody>
      </p:sp>
      <p:sp>
        <p:nvSpPr>
          <p:cNvPr id="3" name="Slide Number Placeholder 2">
            <a:extLst>
              <a:ext uri="{FF2B5EF4-FFF2-40B4-BE49-F238E27FC236}">
                <a16:creationId xmlns:a16="http://schemas.microsoft.com/office/drawing/2014/main" id="{E88372FD-6FE5-8E79-BA55-85F233D812C8}"/>
              </a:ext>
            </a:extLst>
          </p:cNvPr>
          <p:cNvSpPr>
            <a:spLocks noGrp="1"/>
          </p:cNvSpPr>
          <p:nvPr>
            <p:ph type="sldNum" sz="quarter" idx="12"/>
          </p:nvPr>
        </p:nvSpPr>
        <p:spPr/>
        <p:txBody>
          <a:bodyPr/>
          <a:lstStyle/>
          <a:p>
            <a:fld id="{BF1758FF-0BF1-4103-A89A-38EC40E85429}" type="slidenum">
              <a:rPr lang="en-SG" smtClean="0"/>
              <a:t>16</a:t>
            </a:fld>
            <a:endParaRPr lang="en-SG"/>
          </a:p>
        </p:txBody>
      </p:sp>
      <p:sp>
        <p:nvSpPr>
          <p:cNvPr id="5" name="TextBox 4">
            <a:extLst>
              <a:ext uri="{FF2B5EF4-FFF2-40B4-BE49-F238E27FC236}">
                <a16:creationId xmlns:a16="http://schemas.microsoft.com/office/drawing/2014/main" id="{E56EF06C-11D4-7964-19C9-7FC53F2A2D74}"/>
              </a:ext>
            </a:extLst>
          </p:cNvPr>
          <p:cNvSpPr txBox="1"/>
          <p:nvPr/>
        </p:nvSpPr>
        <p:spPr>
          <a:xfrm>
            <a:off x="252548" y="3438539"/>
            <a:ext cx="6096000" cy="461665"/>
          </a:xfrm>
          <a:prstGeom prst="rect">
            <a:avLst/>
          </a:prstGeom>
          <a:noFill/>
        </p:spPr>
        <p:txBody>
          <a:bodyPr wrap="square">
            <a:spAutoFit/>
          </a:bodyPr>
          <a:lstStyle/>
          <a:p>
            <a:r>
              <a:rPr lang="en-US" sz="2400" b="1" dirty="0">
                <a:solidFill>
                  <a:srgbClr val="0070C0"/>
                </a:solidFill>
              </a:rPr>
              <a:t>Future Scope</a:t>
            </a:r>
            <a:endParaRPr lang="en-IN" sz="2400" b="1" dirty="0">
              <a:solidFill>
                <a:srgbClr val="0070C0"/>
              </a:solidFill>
            </a:endParaRPr>
          </a:p>
        </p:txBody>
      </p:sp>
      <p:sp>
        <p:nvSpPr>
          <p:cNvPr id="8" name="Rectangle 1">
            <a:extLst>
              <a:ext uri="{FF2B5EF4-FFF2-40B4-BE49-F238E27FC236}">
                <a16:creationId xmlns:a16="http://schemas.microsoft.com/office/drawing/2014/main" id="{DB241711-9A35-0BD0-987F-9859A6B15460}"/>
              </a:ext>
            </a:extLst>
          </p:cNvPr>
          <p:cNvSpPr>
            <a:spLocks noChangeArrowheads="1"/>
          </p:cNvSpPr>
          <p:nvPr/>
        </p:nvSpPr>
        <p:spPr bwMode="auto">
          <a:xfrm>
            <a:off x="436144" y="1085243"/>
            <a:ext cx="10513500" cy="2186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solidFill>
                  <a:schemeClr val="tx1"/>
                </a:solidFill>
                <a:effectLst/>
              </a:rPr>
              <a:t>Data Handling</a:t>
            </a:r>
            <a:r>
              <a:rPr kumimoji="0" lang="en-US" altLang="en-US" sz="1400" b="0" i="0" u="none" strike="noStrike" cap="none" normalizeH="0" baseline="0" dirty="0">
                <a:ln>
                  <a:noFill/>
                </a:ln>
                <a:solidFill>
                  <a:schemeClr val="tx1"/>
                </a:solidFill>
                <a:effectLst/>
              </a:rPr>
              <a:t>: Utilizes features like valence and danceability, shuffled and sampled for processing efficiency.</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solidFill>
                  <a:schemeClr val="tx1"/>
                </a:solidFill>
                <a:effectLst/>
              </a:rPr>
              <a:t>Recommendation Mechanics</a:t>
            </a:r>
            <a:r>
              <a:rPr kumimoji="0" lang="en-US" altLang="en-US" sz="1400" b="0" i="0" u="none" strike="noStrike" cap="none" normalizeH="0" baseline="0" dirty="0">
                <a:ln>
                  <a:noFill/>
                </a:ln>
                <a:solidFill>
                  <a:schemeClr val="tx1"/>
                </a:solidFill>
                <a:effectLst/>
              </a:rPr>
              <a:t>: Employs cosine similarity to recommend songs based on nearest feature neighbors.</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solidFill>
                  <a:schemeClr val="tx1"/>
                </a:solidFill>
                <a:effectLst/>
              </a:rPr>
              <a:t>Interactive Interface</a:t>
            </a:r>
            <a:r>
              <a:rPr kumimoji="0" lang="en-US" altLang="en-US" sz="1400" b="0" i="0" u="none" strike="noStrike" cap="none" normalizeH="0" baseline="0" dirty="0">
                <a:ln>
                  <a:noFill/>
                </a:ln>
                <a:solidFill>
                  <a:schemeClr val="tx1"/>
                </a:solidFill>
                <a:effectLst/>
              </a:rPr>
              <a:t>: Uses </a:t>
            </a:r>
            <a:r>
              <a:rPr kumimoji="0" lang="en-US" altLang="en-US" sz="1400" b="0" i="0" u="none" strike="noStrike" cap="none" normalizeH="0" baseline="0" dirty="0" err="1">
                <a:ln>
                  <a:noFill/>
                </a:ln>
                <a:solidFill>
                  <a:schemeClr val="tx1"/>
                </a:solidFill>
                <a:effectLst/>
              </a:rPr>
              <a:t>IPython</a:t>
            </a:r>
            <a:r>
              <a:rPr kumimoji="0" lang="en-US" altLang="en-US" sz="1400" b="0" i="0" u="none" strike="noStrike" cap="none" normalizeH="0" baseline="0" dirty="0">
                <a:ln>
                  <a:noFill/>
                </a:ln>
                <a:solidFill>
                  <a:schemeClr val="tx1"/>
                </a:solidFill>
                <a:effectLst/>
              </a:rPr>
              <a:t> widgets for dynamic song, artist, and genre selection.</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solidFill>
                  <a:schemeClr val="tx1"/>
                </a:solidFill>
                <a:effectLst/>
              </a:rPr>
              <a:t>Performance Metrics</a:t>
            </a:r>
            <a:r>
              <a:rPr kumimoji="0" lang="en-US" altLang="en-US" sz="1400" b="0" i="0" u="none" strike="noStrike" cap="none" normalizeH="0" baseline="0" dirty="0">
                <a:ln>
                  <a:noFill/>
                </a:ln>
                <a:solidFill>
                  <a:schemeClr val="tx1"/>
                </a:solidFill>
                <a:effectLst/>
              </a:rPr>
              <a:t>: Measures effectiveness through precision, recall, and NDCG scores, displayed in real-time.</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solidFill>
                  <a:schemeClr val="tx1"/>
                </a:solidFill>
                <a:effectLst/>
              </a:rPr>
              <a:t>Recursive Recommendations</a:t>
            </a:r>
            <a:r>
              <a:rPr kumimoji="0" lang="en-US" altLang="en-US" sz="1400" b="0" i="0" u="none" strike="noStrike" cap="none" normalizeH="0" baseline="0" dirty="0">
                <a:ln>
                  <a:noFill/>
                </a:ln>
                <a:solidFill>
                  <a:schemeClr val="tx1"/>
                </a:solidFill>
                <a:effectLst/>
              </a:rPr>
              <a:t>: Allows users to explore deeper into song recommendations iteratively. </a:t>
            </a:r>
          </a:p>
        </p:txBody>
      </p:sp>
      <p:sp>
        <p:nvSpPr>
          <p:cNvPr id="9" name="Rectangle 2">
            <a:extLst>
              <a:ext uri="{FF2B5EF4-FFF2-40B4-BE49-F238E27FC236}">
                <a16:creationId xmlns:a16="http://schemas.microsoft.com/office/drawing/2014/main" id="{2CA72950-9F38-0902-ECDA-94611544C17B}"/>
              </a:ext>
            </a:extLst>
          </p:cNvPr>
          <p:cNvSpPr>
            <a:spLocks noChangeArrowheads="1"/>
          </p:cNvSpPr>
          <p:nvPr/>
        </p:nvSpPr>
        <p:spPr bwMode="auto">
          <a:xfrm>
            <a:off x="436144" y="3900204"/>
            <a:ext cx="10266690" cy="2186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solidFill>
                  <a:schemeClr val="tx1"/>
                </a:solidFill>
                <a:effectLst/>
              </a:rPr>
              <a:t>Algorithm Optimization</a:t>
            </a:r>
            <a:r>
              <a:rPr kumimoji="0" lang="en-US" altLang="en-US" sz="1400" b="0" i="0" u="none" strike="noStrike" cap="none" normalizeH="0" baseline="0" dirty="0">
                <a:ln>
                  <a:noFill/>
                </a:ln>
                <a:solidFill>
                  <a:schemeClr val="tx1"/>
                </a:solidFill>
                <a:effectLst/>
              </a:rPr>
              <a:t>: Explore deep learning for feature extraction and collaborative filtering for personalized recommendations.</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solidFill>
                  <a:schemeClr val="tx1"/>
                </a:solidFill>
                <a:effectLst/>
              </a:rPr>
              <a:t>Real-time Processing</a:t>
            </a:r>
            <a:r>
              <a:rPr kumimoji="0" lang="en-US" altLang="en-US" sz="1400" b="0" i="0" u="none" strike="noStrike" cap="none" normalizeH="0" baseline="0" dirty="0">
                <a:ln>
                  <a:noFill/>
                </a:ln>
                <a:solidFill>
                  <a:schemeClr val="tx1"/>
                </a:solidFill>
                <a:effectLst/>
              </a:rPr>
              <a:t>: Adapt system to handle live data updates and scale efficiently with larger datasets.</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solidFill>
                  <a:schemeClr val="tx1"/>
                </a:solidFill>
                <a:effectLst/>
              </a:rPr>
              <a:t>Personalization</a:t>
            </a:r>
            <a:r>
              <a:rPr kumimoji="0" lang="en-US" altLang="en-US" sz="1400" b="0" i="0" u="none" strike="noStrike" cap="none" normalizeH="0" baseline="0" dirty="0">
                <a:ln>
                  <a:noFill/>
                </a:ln>
                <a:solidFill>
                  <a:schemeClr val="tx1"/>
                </a:solidFill>
                <a:effectLst/>
              </a:rPr>
              <a:t>: Develop user profiles and contextual filters for mood-based recommendations.</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solidFill>
                  <a:schemeClr val="tx1"/>
                </a:solidFill>
                <a:effectLst/>
              </a:rPr>
              <a:t>Advanced Metrics</a:t>
            </a:r>
            <a:r>
              <a:rPr kumimoji="0" lang="en-US" altLang="en-US" sz="1400" b="0" i="0" u="none" strike="noStrike" cap="none" normalizeH="0" baseline="0" dirty="0">
                <a:ln>
                  <a:noFill/>
                </a:ln>
                <a:solidFill>
                  <a:schemeClr val="tx1"/>
                </a:solidFill>
                <a:effectLst/>
              </a:rPr>
              <a:t>: Implement A/B testing and use engagement metrics for continuous improvement.</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400" b="1" i="0" u="none" strike="noStrike" cap="none" normalizeH="0" baseline="0" dirty="0">
                <a:ln>
                  <a:noFill/>
                </a:ln>
                <a:solidFill>
                  <a:schemeClr val="tx1"/>
                </a:solidFill>
                <a:effectLst/>
              </a:rPr>
              <a:t>User Experience</a:t>
            </a:r>
            <a:r>
              <a:rPr kumimoji="0" lang="en-US" altLang="en-US" sz="1400" b="0" i="0" u="none" strike="noStrike" cap="none" normalizeH="0" baseline="0" dirty="0">
                <a:ln>
                  <a:noFill/>
                </a:ln>
                <a:solidFill>
                  <a:schemeClr val="tx1"/>
                </a:solidFill>
                <a:effectLst/>
              </a:rPr>
              <a:t>: Enhance interface with audio previews and detailed visualizations of song features. </a:t>
            </a:r>
          </a:p>
        </p:txBody>
      </p:sp>
      <p:sp>
        <p:nvSpPr>
          <p:cNvPr id="15" name="TextBox 14">
            <a:extLst>
              <a:ext uri="{FF2B5EF4-FFF2-40B4-BE49-F238E27FC236}">
                <a16:creationId xmlns:a16="http://schemas.microsoft.com/office/drawing/2014/main" id="{0E104149-8074-F7FB-8DBB-2C30CA5F8EE6}"/>
              </a:ext>
            </a:extLst>
          </p:cNvPr>
          <p:cNvSpPr txBox="1"/>
          <p:nvPr/>
        </p:nvSpPr>
        <p:spPr>
          <a:xfrm>
            <a:off x="366475" y="459611"/>
            <a:ext cx="6096000" cy="461665"/>
          </a:xfrm>
          <a:prstGeom prst="rect">
            <a:avLst/>
          </a:prstGeom>
          <a:noFill/>
        </p:spPr>
        <p:txBody>
          <a:bodyPr wrap="square">
            <a:spAutoFit/>
          </a:bodyPr>
          <a:lstStyle/>
          <a:p>
            <a:r>
              <a:rPr lang="en-US" sz="2400" b="1" dirty="0">
                <a:solidFill>
                  <a:srgbClr val="0070C0"/>
                </a:solidFill>
              </a:rPr>
              <a:t>Current Capability</a:t>
            </a:r>
            <a:endParaRPr lang="en-IN" sz="2400" b="1" dirty="0">
              <a:solidFill>
                <a:srgbClr val="0070C0"/>
              </a:solidFill>
            </a:endParaRPr>
          </a:p>
        </p:txBody>
      </p:sp>
    </p:spTree>
    <p:extLst>
      <p:ext uri="{BB962C8B-B14F-4D97-AF65-F5344CB8AC3E}">
        <p14:creationId xmlns:p14="http://schemas.microsoft.com/office/powerpoint/2010/main" val="3851563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FD4635-09E1-9973-0C61-A293D1486101}"/>
              </a:ext>
            </a:extLst>
          </p:cNvPr>
          <p:cNvSpPr>
            <a:spLocks noGrp="1"/>
          </p:cNvSpPr>
          <p:nvPr>
            <p:ph type="ftr" sz="quarter" idx="11"/>
          </p:nvPr>
        </p:nvSpPr>
        <p:spPr/>
        <p:txBody>
          <a:bodyPr/>
          <a:lstStyle/>
          <a:p>
            <a:r>
              <a:rPr lang="it-IT"/>
              <a:t>DA 204o: Data Science in Practice</a:t>
            </a:r>
            <a:endParaRPr lang="en-SG" dirty="0"/>
          </a:p>
        </p:txBody>
      </p:sp>
      <p:sp>
        <p:nvSpPr>
          <p:cNvPr id="3" name="Slide Number Placeholder 2">
            <a:extLst>
              <a:ext uri="{FF2B5EF4-FFF2-40B4-BE49-F238E27FC236}">
                <a16:creationId xmlns:a16="http://schemas.microsoft.com/office/drawing/2014/main" id="{AF6D999E-5BB1-6D4A-B183-040CD78EF638}"/>
              </a:ext>
            </a:extLst>
          </p:cNvPr>
          <p:cNvSpPr>
            <a:spLocks noGrp="1"/>
          </p:cNvSpPr>
          <p:nvPr>
            <p:ph type="sldNum" sz="quarter" idx="12"/>
          </p:nvPr>
        </p:nvSpPr>
        <p:spPr/>
        <p:txBody>
          <a:bodyPr/>
          <a:lstStyle/>
          <a:p>
            <a:fld id="{BF1758FF-0BF1-4103-A89A-38EC40E85429}" type="slidenum">
              <a:rPr lang="en-SG" smtClean="0"/>
              <a:t>17</a:t>
            </a:fld>
            <a:endParaRPr lang="en-SG"/>
          </a:p>
        </p:txBody>
      </p:sp>
      <p:sp>
        <p:nvSpPr>
          <p:cNvPr id="4" name="Title 1">
            <a:extLst>
              <a:ext uri="{FF2B5EF4-FFF2-40B4-BE49-F238E27FC236}">
                <a16:creationId xmlns:a16="http://schemas.microsoft.com/office/drawing/2014/main" id="{1B202FC3-C8A0-5777-793B-77CFD047CA82}"/>
              </a:ext>
            </a:extLst>
          </p:cNvPr>
          <p:cNvSpPr txBox="1">
            <a:spLocks/>
          </p:cNvSpPr>
          <p:nvPr/>
        </p:nvSpPr>
        <p:spPr>
          <a:xfrm>
            <a:off x="306012" y="180739"/>
            <a:ext cx="11229975" cy="994039"/>
          </a:xfrm>
          <a:prstGeom prst="rect">
            <a:avLst/>
          </a:prstGeom>
        </p:spPr>
        <p:txBody>
          <a:bodyPr/>
          <a:lstStyle>
            <a:lvl1pPr algn="l" defTabSz="914400" rtl="0" eaLnBrk="1" latinLnBrk="0" hangingPunct="1">
              <a:lnSpc>
                <a:spcPct val="85000"/>
              </a:lnSpc>
              <a:spcBef>
                <a:spcPct val="0"/>
              </a:spcBef>
              <a:buNone/>
              <a:defRPr sz="4000" b="0" kern="1200" spc="-50" baseline="0">
                <a:solidFill>
                  <a:schemeClr val="accent2"/>
                </a:solidFill>
                <a:latin typeface="Graphik Semibold" panose="020B0703030202060203" pitchFamily="34" charset="0"/>
                <a:ea typeface="+mj-ea"/>
                <a:cs typeface="+mj-cs"/>
              </a:defRPr>
            </a:lvl1pPr>
          </a:lstStyle>
          <a:p>
            <a:r>
              <a:rPr lang="en-US" b="1" dirty="0"/>
              <a:t>Roles &amp; Responsibilities</a:t>
            </a:r>
            <a:endParaRPr lang="en-IN" b="1" dirty="0"/>
          </a:p>
        </p:txBody>
      </p:sp>
      <p:graphicFrame>
        <p:nvGraphicFramePr>
          <p:cNvPr id="5" name="Table 4">
            <a:extLst>
              <a:ext uri="{FF2B5EF4-FFF2-40B4-BE49-F238E27FC236}">
                <a16:creationId xmlns:a16="http://schemas.microsoft.com/office/drawing/2014/main" id="{04485BE4-F935-6E17-ABA9-7B210D4D4E74}"/>
              </a:ext>
            </a:extLst>
          </p:cNvPr>
          <p:cNvGraphicFramePr>
            <a:graphicFrameLocks noGrp="1"/>
          </p:cNvGraphicFramePr>
          <p:nvPr>
            <p:extLst>
              <p:ext uri="{D42A27DB-BD31-4B8C-83A1-F6EECF244321}">
                <p14:modId xmlns:p14="http://schemas.microsoft.com/office/powerpoint/2010/main" val="3606629319"/>
              </p:ext>
            </p:extLst>
          </p:nvPr>
        </p:nvGraphicFramePr>
        <p:xfrm>
          <a:off x="306012" y="1029034"/>
          <a:ext cx="11807611" cy="3975887"/>
        </p:xfrm>
        <a:graphic>
          <a:graphicData uri="http://schemas.openxmlformats.org/drawingml/2006/table">
            <a:tbl>
              <a:tblPr>
                <a:tableStyleId>{5C22544A-7EE6-4342-B048-85BDC9FD1C3A}</a:tableStyleId>
              </a:tblPr>
              <a:tblGrid>
                <a:gridCol w="1289861">
                  <a:extLst>
                    <a:ext uri="{9D8B030D-6E8A-4147-A177-3AD203B41FA5}">
                      <a16:colId xmlns:a16="http://schemas.microsoft.com/office/drawing/2014/main" val="2329031526"/>
                    </a:ext>
                  </a:extLst>
                </a:gridCol>
                <a:gridCol w="2801956">
                  <a:extLst>
                    <a:ext uri="{9D8B030D-6E8A-4147-A177-3AD203B41FA5}">
                      <a16:colId xmlns:a16="http://schemas.microsoft.com/office/drawing/2014/main" val="3778984914"/>
                    </a:ext>
                  </a:extLst>
                </a:gridCol>
                <a:gridCol w="3918857">
                  <a:extLst>
                    <a:ext uri="{9D8B030D-6E8A-4147-A177-3AD203B41FA5}">
                      <a16:colId xmlns:a16="http://schemas.microsoft.com/office/drawing/2014/main" val="183043765"/>
                    </a:ext>
                  </a:extLst>
                </a:gridCol>
                <a:gridCol w="3796937">
                  <a:extLst>
                    <a:ext uri="{9D8B030D-6E8A-4147-A177-3AD203B41FA5}">
                      <a16:colId xmlns:a16="http://schemas.microsoft.com/office/drawing/2014/main" val="3096734576"/>
                    </a:ext>
                  </a:extLst>
                </a:gridCol>
              </a:tblGrid>
              <a:tr h="422678">
                <a:tc>
                  <a:txBody>
                    <a:bodyPr/>
                    <a:lstStyle/>
                    <a:p>
                      <a:pPr algn="ctr" fontAlgn="b">
                        <a:lnSpc>
                          <a:spcPct val="200000"/>
                        </a:lnSpc>
                      </a:pPr>
                      <a:r>
                        <a:rPr lang="en-US" sz="1200" b="1" i="0" u="none" strike="noStrike" dirty="0">
                          <a:solidFill>
                            <a:schemeClr val="bg1"/>
                          </a:solidFill>
                          <a:effectLst/>
                          <a:latin typeface="72" panose="020B0503030000000003" pitchFamily="34" charset="0"/>
                          <a:cs typeface="72" panose="020B0503030000000003" pitchFamily="34" charset="0"/>
                        </a:rPr>
                        <a:t>Stage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lnSpc>
                          <a:spcPct val="200000"/>
                        </a:lnSpc>
                      </a:pPr>
                      <a:r>
                        <a:rPr lang="en-US" sz="1200" b="1" u="none" strike="noStrike" dirty="0">
                          <a:solidFill>
                            <a:schemeClr val="bg1"/>
                          </a:solidFill>
                          <a:effectLst/>
                          <a:latin typeface="72" panose="020B0503030000000003" pitchFamily="34" charset="0"/>
                          <a:cs typeface="72" panose="020B0503030000000003" pitchFamily="34" charset="0"/>
                        </a:rPr>
                        <a:t>Notebook</a:t>
                      </a:r>
                      <a:endParaRPr lang="en-US" sz="1200" b="1" i="0" u="none" strike="noStrike" dirty="0">
                        <a:solidFill>
                          <a:schemeClr val="bg1"/>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lnSpc>
                          <a:spcPct val="200000"/>
                        </a:lnSpc>
                      </a:pPr>
                      <a:r>
                        <a:rPr lang="en-US" sz="1200" b="1" i="0" u="none" strike="noStrike" dirty="0">
                          <a:solidFill>
                            <a:schemeClr val="bg1"/>
                          </a:solidFill>
                          <a:effectLst/>
                          <a:latin typeface="72" panose="020B0503030000000003" pitchFamily="34" charset="0"/>
                          <a:cs typeface="72" panose="020B0503030000000003" pitchFamily="34" charset="0"/>
                        </a:rPr>
                        <a:t>Description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fontAlgn="b">
                        <a:lnSpc>
                          <a:spcPct val="200000"/>
                        </a:lnSpc>
                      </a:pPr>
                      <a:r>
                        <a:rPr lang="en-US" sz="1200" b="1" u="none" strike="noStrike" dirty="0">
                          <a:solidFill>
                            <a:schemeClr val="bg1"/>
                          </a:solidFill>
                          <a:effectLst/>
                          <a:latin typeface="72" panose="020B0503030000000003" pitchFamily="34" charset="0"/>
                          <a:cs typeface="72" panose="020B0503030000000003" pitchFamily="34" charset="0"/>
                        </a:rPr>
                        <a:t>Responsibilities</a:t>
                      </a:r>
                      <a:endParaRPr lang="en-US" sz="1200" b="1" i="0" u="none" strike="noStrike" dirty="0">
                        <a:solidFill>
                          <a:schemeClr val="bg1"/>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10116429"/>
                  </a:ext>
                </a:extLst>
              </a:tr>
              <a:tr h="422678">
                <a:tc rowSpan="3">
                  <a:txBody>
                    <a:bodyPr/>
                    <a:lstStyle/>
                    <a:p>
                      <a:pPr algn="l" fontAlgn="b">
                        <a:lnSpc>
                          <a:spcPct val="150000"/>
                        </a:lnSpc>
                      </a:pPr>
                      <a:r>
                        <a:rPr lang="en-US" sz="1200" b="0" i="0" u="none" strike="noStrike" dirty="0">
                          <a:solidFill>
                            <a:srgbClr val="000000"/>
                          </a:solidFill>
                          <a:effectLst/>
                          <a:latin typeface="72" panose="020B0503030000000003" pitchFamily="34" charset="0"/>
                          <a:cs typeface="72" panose="020B0503030000000003" pitchFamily="34" charset="0"/>
                        </a:rPr>
                        <a:t>Check point 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lnSpc>
                          <a:spcPct val="150000"/>
                        </a:lnSpc>
                      </a:pPr>
                      <a:r>
                        <a:rPr lang="en-US" sz="1200" b="0" u="none" strike="noStrike" dirty="0">
                          <a:effectLst/>
                          <a:latin typeface="72" panose="020B0503030000000003" pitchFamily="34" charset="0"/>
                          <a:cs typeface="72" panose="020B0503030000000003" pitchFamily="34" charset="0"/>
                        </a:rPr>
                        <a:t>01_data_collection.ipynb</a:t>
                      </a:r>
                      <a:endParaRPr lang="en-US" sz="1200" b="0" i="0" u="none" strike="noStrike" dirty="0">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lnSpc>
                          <a:spcPct val="150000"/>
                        </a:lnSpc>
                      </a:pPr>
                      <a:r>
                        <a:rPr lang="en-US" sz="1200" b="0" dirty="0"/>
                        <a:t>Notebook for the task of data collection, likely involving gathering data </a:t>
                      </a:r>
                      <a:endParaRPr lang="en-US" sz="1200" b="0" i="0" u="none" strike="noStrike" dirty="0">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lnSpc>
                          <a:spcPct val="150000"/>
                        </a:lnSpc>
                      </a:pPr>
                      <a:r>
                        <a:rPr lang="en-SG" sz="1200" b="0" spc="10" dirty="0">
                          <a:solidFill>
                            <a:schemeClr val="tx1"/>
                          </a:solidFill>
                          <a:latin typeface="Graphik Semibold" panose="020B0703030202060203" pitchFamily="34" charset="0"/>
                        </a:rPr>
                        <a:t>Bagi Shirisha</a:t>
                      </a:r>
                    </a:p>
                    <a:p>
                      <a:pPr algn="l" fontAlgn="b">
                        <a:lnSpc>
                          <a:spcPct val="150000"/>
                        </a:lnSpc>
                      </a:pPr>
                      <a:r>
                        <a:rPr lang="en-SG" sz="1200" b="0" spc="10" dirty="0">
                          <a:solidFill>
                            <a:schemeClr val="tx1"/>
                          </a:solidFill>
                          <a:latin typeface="Graphik Semibold" panose="020B0703030202060203" pitchFamily="34" charset="0"/>
                        </a:rPr>
                        <a:t>Review: Priyabrata Samantaray</a:t>
                      </a:r>
                      <a:endParaRPr lang="en-US" sz="1200" b="0" i="0" u="none" strike="noStrike" dirty="0">
                        <a:solidFill>
                          <a:schemeClr val="tx1"/>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6200301"/>
                  </a:ext>
                </a:extLst>
              </a:tr>
              <a:tr h="422678">
                <a:tc vMerge="1">
                  <a:txBody>
                    <a:bodyPr/>
                    <a:lstStyle/>
                    <a:p>
                      <a:pPr algn="l" fontAlgn="b">
                        <a:lnSpc>
                          <a:spcPct val="150000"/>
                        </a:lnSpc>
                      </a:pPr>
                      <a:endParaRPr lang="en-US" sz="1400" b="0" i="0" u="none" strike="noStrike" dirty="0">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lnSpc>
                          <a:spcPct val="150000"/>
                        </a:lnSpc>
                      </a:pPr>
                      <a:r>
                        <a:rPr lang="en-US" sz="1200" b="0" u="none" strike="noStrike" dirty="0">
                          <a:effectLst/>
                          <a:latin typeface="72" panose="020B0503030000000003" pitchFamily="34" charset="0"/>
                          <a:cs typeface="72" panose="020B0503030000000003" pitchFamily="34" charset="0"/>
                        </a:rPr>
                        <a:t>02_data_preprocessing.ipynb</a:t>
                      </a:r>
                      <a:endParaRPr lang="en-US" sz="1200" b="0" i="0" u="none" strike="noStrike" dirty="0">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lnSpc>
                          <a:spcPct val="150000"/>
                        </a:lnSpc>
                      </a:pPr>
                      <a:r>
                        <a:rPr lang="en-US" sz="1200" b="0" dirty="0"/>
                        <a:t>Notebook focused on preprocessing the collected data, which includes cleaning, outlier’s detection, feature extraction, etc.</a:t>
                      </a:r>
                      <a:endParaRPr lang="en-US" sz="1200" b="0" i="0" u="none" strike="noStrike" dirty="0">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lnSpc>
                          <a:spcPct val="150000"/>
                        </a:lnSpc>
                      </a:pPr>
                      <a:r>
                        <a:rPr lang="en-SG" sz="1200" b="0" spc="10" dirty="0">
                          <a:solidFill>
                            <a:schemeClr val="tx1"/>
                          </a:solidFill>
                          <a:latin typeface="Graphik Semibold" panose="020B0703030202060203" pitchFamily="34" charset="0"/>
                        </a:rPr>
                        <a:t>Gayatri Yendamury</a:t>
                      </a:r>
                    </a:p>
                    <a:p>
                      <a:pPr algn="l" fontAlgn="b">
                        <a:lnSpc>
                          <a:spcPct val="150000"/>
                        </a:lnSpc>
                      </a:pPr>
                      <a:r>
                        <a:rPr lang="en-SG" sz="1200" b="0" spc="10" dirty="0">
                          <a:solidFill>
                            <a:schemeClr val="tx1"/>
                          </a:solidFill>
                          <a:latin typeface="Graphik Semibold" panose="020B0703030202060203" pitchFamily="34" charset="0"/>
                        </a:rPr>
                        <a:t>Review: Vineet Kumar Tripathi</a:t>
                      </a:r>
                      <a:r>
                        <a:rPr lang="en-US" sz="1200" b="0" u="none" strike="noStrike" dirty="0">
                          <a:solidFill>
                            <a:schemeClr val="tx1"/>
                          </a:solidFill>
                          <a:effectLst/>
                          <a:latin typeface="72" panose="020B0503030000000003" pitchFamily="34" charset="0"/>
                          <a:cs typeface="72" panose="020B0503030000000003" pitchFamily="34" charset="0"/>
                        </a:rPr>
                        <a:t> </a:t>
                      </a:r>
                      <a:r>
                        <a:rPr lang="en-US" sz="1200" b="0" u="none" strike="noStrike" dirty="0">
                          <a:effectLst/>
                          <a:latin typeface="72" panose="020B0503030000000003" pitchFamily="34" charset="0"/>
                          <a:cs typeface="72" panose="020B0503030000000003" pitchFamily="34" charset="0"/>
                        </a:rPr>
                        <a:t> </a:t>
                      </a:r>
                      <a:endParaRPr lang="en-US" sz="1200" b="0" i="0" u="none" strike="noStrike" dirty="0">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8151389"/>
                  </a:ext>
                </a:extLst>
              </a:tr>
              <a:tr h="422678">
                <a:tc vMerge="1">
                  <a:txBody>
                    <a:bodyPr/>
                    <a:lstStyle/>
                    <a:p>
                      <a:pPr algn="l" fontAlgn="b">
                        <a:lnSpc>
                          <a:spcPct val="150000"/>
                        </a:lnSpc>
                      </a:pPr>
                      <a:endParaRPr lang="en-US" sz="1400" b="0" i="0" u="none" strike="noStrike" dirty="0">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lnSpc>
                          <a:spcPct val="150000"/>
                        </a:lnSpc>
                      </a:pPr>
                      <a:r>
                        <a:rPr lang="en-US" sz="1200" b="0" u="none" strike="noStrike">
                          <a:effectLst/>
                          <a:latin typeface="72" panose="020B0503030000000003" pitchFamily="34" charset="0"/>
                          <a:cs typeface="72" panose="020B0503030000000003" pitchFamily="34" charset="0"/>
                        </a:rPr>
                        <a:t>03_data_Exploration.ipynb</a:t>
                      </a:r>
                      <a:endParaRPr lang="en-US" sz="1200" b="0" i="0" u="none" strike="noStrike">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lnSpc>
                          <a:spcPct val="150000"/>
                        </a:lnSpc>
                      </a:pPr>
                      <a:r>
                        <a:rPr lang="en-US" sz="1200" b="0" dirty="0"/>
                        <a:t>Notebook for exploring the data through statistical analysis and visualization to understand patterns etc.</a:t>
                      </a:r>
                      <a:endParaRPr lang="en-US" sz="1200" b="0" i="0" u="none" strike="noStrike" dirty="0">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b" latinLnBrk="0" hangingPunct="1">
                        <a:lnSpc>
                          <a:spcPct val="150000"/>
                        </a:lnSpc>
                        <a:spcBef>
                          <a:spcPts val="0"/>
                        </a:spcBef>
                        <a:spcAft>
                          <a:spcPts val="0"/>
                        </a:spcAft>
                        <a:buClrTx/>
                        <a:buSzTx/>
                        <a:buFontTx/>
                        <a:buNone/>
                        <a:tabLst/>
                        <a:defRPr/>
                      </a:pPr>
                      <a:r>
                        <a:rPr lang="en-SG" sz="1200" b="0" spc="10" dirty="0">
                          <a:solidFill>
                            <a:schemeClr val="tx1"/>
                          </a:solidFill>
                          <a:latin typeface="Graphik Semibold" panose="020B0703030202060203" pitchFamily="34" charset="0"/>
                        </a:rPr>
                        <a:t>Bagi Shirisha, </a:t>
                      </a:r>
                      <a:r>
                        <a:rPr lang="en-US" sz="1200" b="0" u="none" strike="noStrike" dirty="0">
                          <a:effectLst/>
                          <a:latin typeface="72" panose="020B0503030000000003" pitchFamily="34" charset="0"/>
                          <a:cs typeface="72" panose="020B0503030000000003" pitchFamily="34" charset="0"/>
                        </a:rPr>
                        <a:t> </a:t>
                      </a:r>
                      <a:r>
                        <a:rPr lang="en-SG" sz="1200" b="0" spc="10" dirty="0">
                          <a:solidFill>
                            <a:schemeClr val="tx1"/>
                          </a:solidFill>
                          <a:latin typeface="Graphik Semibold" panose="020B0703030202060203" pitchFamily="34" charset="0"/>
                        </a:rPr>
                        <a:t>Gayatri Yendamury</a:t>
                      </a:r>
                    </a:p>
                    <a:p>
                      <a:pPr marL="0" marR="0" lvl="0" indent="0" algn="l" defTabSz="914400" rtl="0" eaLnBrk="1" fontAlgn="b" latinLnBrk="0" hangingPunct="1">
                        <a:lnSpc>
                          <a:spcPct val="150000"/>
                        </a:lnSpc>
                        <a:spcBef>
                          <a:spcPts val="0"/>
                        </a:spcBef>
                        <a:spcAft>
                          <a:spcPts val="0"/>
                        </a:spcAft>
                        <a:buClrTx/>
                        <a:buSzTx/>
                        <a:buFontTx/>
                        <a:buNone/>
                        <a:tabLst/>
                        <a:defRPr/>
                      </a:pPr>
                      <a:r>
                        <a:rPr lang="en-SG" sz="1200" b="0" i="0" u="none" strike="noStrike" spc="10" dirty="0">
                          <a:solidFill>
                            <a:schemeClr val="tx1"/>
                          </a:solidFill>
                          <a:effectLst/>
                          <a:latin typeface="Graphik Semibold" panose="020B0703030202060203" pitchFamily="34" charset="0"/>
                          <a:cs typeface="72" panose="020B0503030000000003" pitchFamily="34" charset="0"/>
                        </a:rPr>
                        <a:t>Review: All</a:t>
                      </a:r>
                      <a:endParaRPr lang="en-US" sz="1200" b="0" i="0" u="none" strike="noStrike" dirty="0">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4027797"/>
                  </a:ext>
                </a:extLst>
              </a:tr>
              <a:tr h="422678">
                <a:tc rowSpan="4">
                  <a:txBody>
                    <a:bodyPr/>
                    <a:lstStyle/>
                    <a:p>
                      <a:pPr algn="l" fontAlgn="b">
                        <a:lnSpc>
                          <a:spcPct val="150000"/>
                        </a:lnSpc>
                      </a:pPr>
                      <a:r>
                        <a:rPr lang="en-US" sz="1200" b="0" i="0" u="none" strike="noStrike" dirty="0">
                          <a:solidFill>
                            <a:srgbClr val="000000"/>
                          </a:solidFill>
                          <a:effectLst/>
                          <a:latin typeface="72" panose="020B0503030000000003" pitchFamily="34" charset="0"/>
                          <a:cs typeface="72" panose="020B0503030000000003" pitchFamily="34" charset="0"/>
                        </a:rPr>
                        <a:t>Check point 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lnSpc>
                          <a:spcPct val="150000"/>
                        </a:lnSpc>
                      </a:pPr>
                      <a:r>
                        <a:rPr lang="en-US" sz="1200" b="0" u="none" strike="noStrike" dirty="0">
                          <a:effectLst/>
                          <a:latin typeface="72" panose="020B0503030000000003" pitchFamily="34" charset="0"/>
                          <a:cs typeface="72" panose="020B0503030000000003" pitchFamily="34" charset="0"/>
                        </a:rPr>
                        <a:t>04_model_selection.ipynb</a:t>
                      </a:r>
                      <a:endParaRPr lang="en-US" sz="1200" b="0" i="0" u="none" strike="noStrike" dirty="0">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lnSpc>
                          <a:spcPct val="150000"/>
                        </a:lnSpc>
                      </a:pPr>
                      <a:r>
                        <a:rPr lang="en-US" sz="1200" b="0" dirty="0"/>
                        <a:t>Notebook dedicated to selecting the appropriate model for the data.</a:t>
                      </a:r>
                      <a:endParaRPr lang="en-US" sz="1200" b="0" i="0" u="none" strike="noStrike" dirty="0">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lnSpc>
                          <a:spcPct val="150000"/>
                        </a:lnSpc>
                      </a:pPr>
                      <a:r>
                        <a:rPr lang="en-SG" sz="1200" b="0" spc="10" dirty="0">
                          <a:solidFill>
                            <a:schemeClr val="tx1"/>
                          </a:solidFill>
                          <a:latin typeface="Graphik Semibold" panose="020B0703030202060203" pitchFamily="34" charset="0"/>
                        </a:rPr>
                        <a:t>Priyabrata Samantaray, Vineet Kumar Tripathi</a:t>
                      </a:r>
                    </a:p>
                    <a:p>
                      <a:pPr marL="0" marR="0" lvl="0" indent="0" algn="l" defTabSz="914400" rtl="0" eaLnBrk="1" fontAlgn="b" latinLnBrk="0" hangingPunct="1">
                        <a:lnSpc>
                          <a:spcPct val="150000"/>
                        </a:lnSpc>
                        <a:spcBef>
                          <a:spcPts val="0"/>
                        </a:spcBef>
                        <a:spcAft>
                          <a:spcPts val="0"/>
                        </a:spcAft>
                        <a:buClrTx/>
                        <a:buSzTx/>
                        <a:buFontTx/>
                        <a:buNone/>
                        <a:tabLst/>
                        <a:defRPr/>
                      </a:pPr>
                      <a:r>
                        <a:rPr lang="en-SG" sz="1200" b="0" u="none" strike="noStrike" spc="10" dirty="0">
                          <a:solidFill>
                            <a:schemeClr val="tx1"/>
                          </a:solidFill>
                          <a:effectLst/>
                          <a:latin typeface="Graphik Semibold" panose="020B0703030202060203" pitchFamily="34" charset="0"/>
                          <a:cs typeface="72" panose="020B0503030000000003" pitchFamily="34" charset="0"/>
                        </a:rPr>
                        <a:t>Review: </a:t>
                      </a:r>
                      <a:r>
                        <a:rPr lang="en-US" sz="1200" b="0" u="none" strike="noStrike" dirty="0">
                          <a:solidFill>
                            <a:schemeClr val="tx1"/>
                          </a:solidFill>
                          <a:effectLst/>
                          <a:latin typeface="72" panose="020B0503030000000003" pitchFamily="34" charset="0"/>
                          <a:cs typeface="72" panose="020B0503030000000003" pitchFamily="34" charset="0"/>
                        </a:rPr>
                        <a:t> </a:t>
                      </a:r>
                      <a:r>
                        <a:rPr lang="en-SG" sz="1200" b="0" spc="10" dirty="0">
                          <a:solidFill>
                            <a:schemeClr val="tx1"/>
                          </a:solidFill>
                          <a:latin typeface="Graphik Semibold" panose="020B0703030202060203" pitchFamily="34" charset="0"/>
                        </a:rPr>
                        <a:t>Bagi Shirisha, </a:t>
                      </a:r>
                      <a:r>
                        <a:rPr lang="en-US" sz="1200" b="0" u="none" strike="noStrike" dirty="0">
                          <a:effectLst/>
                          <a:latin typeface="72" panose="020B0503030000000003" pitchFamily="34" charset="0"/>
                          <a:cs typeface="72" panose="020B0503030000000003" pitchFamily="34" charset="0"/>
                        </a:rPr>
                        <a:t> </a:t>
                      </a:r>
                      <a:r>
                        <a:rPr lang="en-SG" sz="1200" b="0" spc="10" dirty="0">
                          <a:solidFill>
                            <a:schemeClr val="tx1"/>
                          </a:solidFill>
                          <a:latin typeface="Graphik Semibold" panose="020B0703030202060203" pitchFamily="34" charset="0"/>
                        </a:rPr>
                        <a:t>Gayatri Yendamury</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9659176"/>
                  </a:ext>
                </a:extLst>
              </a:tr>
              <a:tr h="422678">
                <a:tc vMerge="1">
                  <a:txBody>
                    <a:bodyPr/>
                    <a:lstStyle/>
                    <a:p>
                      <a:pPr algn="l" fontAlgn="b">
                        <a:lnSpc>
                          <a:spcPct val="150000"/>
                        </a:lnSpc>
                      </a:pPr>
                      <a:endParaRPr lang="en-US" sz="1400" b="0" i="0" u="none" strike="noStrike" dirty="0">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lnSpc>
                          <a:spcPct val="150000"/>
                        </a:lnSpc>
                      </a:pPr>
                      <a:r>
                        <a:rPr lang="en-US" sz="1200" b="0" u="none" strike="noStrike" dirty="0">
                          <a:effectLst/>
                          <a:latin typeface="72" panose="020B0503030000000003" pitchFamily="34" charset="0"/>
                          <a:cs typeface="72" panose="020B0503030000000003" pitchFamily="34" charset="0"/>
                        </a:rPr>
                        <a:t>05_hyperparameter_tuning.ipynb</a:t>
                      </a:r>
                      <a:endParaRPr lang="en-US" sz="1200" b="0" i="0" u="none" strike="noStrike" dirty="0">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lnSpc>
                          <a:spcPct val="150000"/>
                        </a:lnSpc>
                      </a:pPr>
                      <a:r>
                        <a:rPr lang="en-US" sz="1200" b="0" dirty="0"/>
                        <a:t>Notebook for tuning the hyperparameters of the selected model to optimize performance.</a:t>
                      </a:r>
                      <a:endParaRPr lang="en-US" sz="1200" b="0" i="0" u="none" strike="noStrike" dirty="0">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b" latinLnBrk="0" hangingPunct="1">
                        <a:lnSpc>
                          <a:spcPct val="150000"/>
                        </a:lnSpc>
                        <a:spcBef>
                          <a:spcPts val="0"/>
                        </a:spcBef>
                        <a:spcAft>
                          <a:spcPts val="0"/>
                        </a:spcAft>
                        <a:buClrTx/>
                        <a:buSzTx/>
                        <a:buFontTx/>
                        <a:buNone/>
                        <a:tabLst/>
                        <a:defRPr/>
                      </a:pPr>
                      <a:r>
                        <a:rPr lang="en-SG" sz="1200" b="0" spc="10" dirty="0">
                          <a:solidFill>
                            <a:schemeClr val="tx1"/>
                          </a:solidFill>
                          <a:latin typeface="Graphik Semibold" panose="020B0703030202060203" pitchFamily="34" charset="0"/>
                        </a:rPr>
                        <a:t>Bagi Shirisha, </a:t>
                      </a:r>
                      <a:r>
                        <a:rPr lang="en-US" sz="1200" b="0" u="none" strike="noStrike" dirty="0">
                          <a:effectLst/>
                          <a:latin typeface="72" panose="020B0503030000000003" pitchFamily="34" charset="0"/>
                          <a:cs typeface="72" panose="020B0503030000000003" pitchFamily="34" charset="0"/>
                        </a:rPr>
                        <a:t> </a:t>
                      </a:r>
                      <a:r>
                        <a:rPr lang="en-SG" sz="1200" b="0" spc="10" dirty="0">
                          <a:solidFill>
                            <a:schemeClr val="tx1"/>
                          </a:solidFill>
                          <a:latin typeface="Graphik Semibold" panose="020B0703030202060203" pitchFamily="34" charset="0"/>
                        </a:rPr>
                        <a:t>Gayatri Yendamury</a:t>
                      </a:r>
                      <a:r>
                        <a:rPr lang="en-US" sz="1200" b="0" u="none" strike="noStrike" dirty="0">
                          <a:effectLst/>
                          <a:latin typeface="72" panose="020B0503030000000003" pitchFamily="34" charset="0"/>
                          <a:cs typeface="72" panose="020B0503030000000003" pitchFamily="34" charset="0"/>
                        </a:rPr>
                        <a:t> </a:t>
                      </a:r>
                    </a:p>
                    <a:p>
                      <a:pPr marL="0" marR="0" lvl="0" indent="0" algn="l" defTabSz="914400" rtl="0" eaLnBrk="1" fontAlgn="b" latinLnBrk="0" hangingPunct="1">
                        <a:lnSpc>
                          <a:spcPct val="150000"/>
                        </a:lnSpc>
                        <a:spcBef>
                          <a:spcPts val="0"/>
                        </a:spcBef>
                        <a:spcAft>
                          <a:spcPts val="0"/>
                        </a:spcAft>
                        <a:buClrTx/>
                        <a:buSzTx/>
                        <a:buFontTx/>
                        <a:buNone/>
                        <a:tabLst/>
                        <a:defRPr/>
                      </a:pPr>
                      <a:r>
                        <a:rPr lang="en-SG" sz="1200" b="0" spc="10" dirty="0">
                          <a:solidFill>
                            <a:schemeClr val="tx1"/>
                          </a:solidFill>
                          <a:latin typeface="Graphik Semibold" panose="020B0703030202060203" pitchFamily="34" charset="0"/>
                        </a:rPr>
                        <a:t>Review: Priyabrata Samantaray, Vineet Kumar Tripathi</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7886973"/>
                  </a:ext>
                </a:extLst>
              </a:tr>
              <a:tr h="422678">
                <a:tc vMerge="1">
                  <a:txBody>
                    <a:bodyPr/>
                    <a:lstStyle/>
                    <a:p>
                      <a:pPr algn="l" fontAlgn="b">
                        <a:lnSpc>
                          <a:spcPct val="150000"/>
                        </a:lnSpc>
                      </a:pPr>
                      <a:endParaRPr lang="en-US" sz="1400" b="0" i="0" u="none" strike="noStrike" dirty="0">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lnSpc>
                          <a:spcPct val="150000"/>
                        </a:lnSpc>
                      </a:pPr>
                      <a:r>
                        <a:rPr lang="en-US" sz="1200" b="0" u="none" strike="noStrike" dirty="0">
                          <a:effectLst/>
                          <a:latin typeface="72" panose="020B0503030000000003" pitchFamily="34" charset="0"/>
                          <a:cs typeface="72" panose="020B0503030000000003" pitchFamily="34" charset="0"/>
                        </a:rPr>
                        <a:t>06_model_training.ipynb</a:t>
                      </a:r>
                      <a:endParaRPr lang="en-US" sz="1200" b="0" i="0" u="none" strike="noStrike" dirty="0">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lnSpc>
                          <a:spcPct val="150000"/>
                        </a:lnSpc>
                      </a:pPr>
                      <a:r>
                        <a:rPr lang="en-US" sz="1200" b="0" dirty="0"/>
                        <a:t>Notebook for training the model using the preprocessed and optimized data.</a:t>
                      </a:r>
                      <a:endParaRPr lang="en-US" sz="1200" b="0" i="0" u="none" strike="noStrike" dirty="0">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b" latinLnBrk="0" hangingPunct="1">
                        <a:lnSpc>
                          <a:spcPct val="150000"/>
                        </a:lnSpc>
                        <a:spcBef>
                          <a:spcPts val="0"/>
                        </a:spcBef>
                        <a:spcAft>
                          <a:spcPts val="0"/>
                        </a:spcAft>
                        <a:buClrTx/>
                        <a:buSzTx/>
                        <a:buFontTx/>
                        <a:buNone/>
                        <a:tabLst/>
                        <a:defRPr/>
                      </a:pPr>
                      <a:r>
                        <a:rPr lang="en-SG" sz="1200" b="0" spc="10" dirty="0">
                          <a:solidFill>
                            <a:schemeClr val="tx1"/>
                          </a:solidFill>
                          <a:latin typeface="Graphik Semibold" panose="020B0703030202060203" pitchFamily="34" charset="0"/>
                        </a:rPr>
                        <a:t>Priyabrata Samantaray, Vineet Kumar Tripathi</a:t>
                      </a:r>
                      <a:r>
                        <a:rPr lang="en-US" sz="1200" b="0" u="none" strike="noStrike" dirty="0">
                          <a:solidFill>
                            <a:schemeClr val="tx1"/>
                          </a:solidFill>
                          <a:effectLst/>
                          <a:latin typeface="72" panose="020B0503030000000003" pitchFamily="34" charset="0"/>
                          <a:cs typeface="72" panose="020B0503030000000003" pitchFamily="34" charset="0"/>
                        </a:rPr>
                        <a:t> </a:t>
                      </a:r>
                    </a:p>
                    <a:p>
                      <a:pPr marL="0" marR="0" lvl="0" indent="0" algn="l" defTabSz="914400" rtl="0" eaLnBrk="1" fontAlgn="b" latinLnBrk="0" hangingPunct="1">
                        <a:lnSpc>
                          <a:spcPct val="150000"/>
                        </a:lnSpc>
                        <a:spcBef>
                          <a:spcPts val="0"/>
                        </a:spcBef>
                        <a:spcAft>
                          <a:spcPts val="0"/>
                        </a:spcAft>
                        <a:buClrTx/>
                        <a:buSzTx/>
                        <a:buFontTx/>
                        <a:buNone/>
                        <a:tabLst/>
                        <a:defRPr/>
                      </a:pPr>
                      <a:r>
                        <a:rPr lang="en-SG" sz="1200" b="0" i="0" u="none" strike="noStrike" spc="10" dirty="0">
                          <a:solidFill>
                            <a:schemeClr val="tx1"/>
                          </a:solidFill>
                          <a:effectLst/>
                          <a:latin typeface="Graphik Semibold" panose="020B0703030202060203" pitchFamily="34" charset="0"/>
                          <a:cs typeface="72" panose="020B0503030000000003" pitchFamily="34" charset="0"/>
                        </a:rPr>
                        <a:t>Review: All</a:t>
                      </a:r>
                      <a:r>
                        <a:rPr lang="en-US" sz="1200" b="0" u="none" strike="noStrike" dirty="0">
                          <a:effectLst/>
                          <a:latin typeface="72" panose="020B0503030000000003" pitchFamily="34" charset="0"/>
                          <a:cs typeface="72" panose="020B0503030000000003" pitchFamily="34" charset="0"/>
                        </a:rPr>
                        <a:t> </a:t>
                      </a:r>
                      <a:endParaRPr lang="en-US" sz="1200" b="0" i="0" u="none" strike="noStrike" dirty="0">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6329213"/>
                  </a:ext>
                </a:extLst>
              </a:tr>
              <a:tr h="422678">
                <a:tc vMerge="1">
                  <a:txBody>
                    <a:bodyPr/>
                    <a:lstStyle/>
                    <a:p>
                      <a:pPr algn="l" fontAlgn="b">
                        <a:lnSpc>
                          <a:spcPct val="150000"/>
                        </a:lnSpc>
                      </a:pPr>
                      <a:endParaRPr lang="en-US" sz="1400" b="0" i="0" u="none" strike="noStrike" dirty="0">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lnSpc>
                          <a:spcPct val="150000"/>
                        </a:lnSpc>
                      </a:pPr>
                      <a:r>
                        <a:rPr lang="en-US" sz="1200" b="0" u="none" strike="noStrike" dirty="0">
                          <a:effectLst/>
                          <a:latin typeface="72" panose="020B0503030000000003" pitchFamily="34" charset="0"/>
                          <a:cs typeface="72" panose="020B0503030000000003" pitchFamily="34" charset="0"/>
                        </a:rPr>
                        <a:t>07_model_deployment.ipynb</a:t>
                      </a:r>
                      <a:endParaRPr lang="en-US" sz="1200" b="0" i="0" u="none" strike="noStrike" dirty="0">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lnSpc>
                          <a:spcPct val="150000"/>
                        </a:lnSpc>
                      </a:pPr>
                      <a:r>
                        <a:rPr lang="en-US" sz="1200" b="0" dirty="0"/>
                        <a:t>Notebook for deploying the trained model into a production environment or for further validation.</a:t>
                      </a:r>
                      <a:endParaRPr lang="en-US" sz="1200" b="0" i="0" u="none" strike="noStrike" dirty="0">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b" latinLnBrk="0" hangingPunct="1">
                        <a:lnSpc>
                          <a:spcPct val="150000"/>
                        </a:lnSpc>
                        <a:spcBef>
                          <a:spcPts val="0"/>
                        </a:spcBef>
                        <a:spcAft>
                          <a:spcPts val="0"/>
                        </a:spcAft>
                        <a:buClrTx/>
                        <a:buSzTx/>
                        <a:buFontTx/>
                        <a:buNone/>
                        <a:tabLst/>
                        <a:defRPr/>
                      </a:pPr>
                      <a:r>
                        <a:rPr lang="en-SG" sz="1200" b="0" spc="10" dirty="0">
                          <a:solidFill>
                            <a:schemeClr val="tx1"/>
                          </a:solidFill>
                          <a:latin typeface="Graphik Semibold" panose="020B0703030202060203" pitchFamily="34" charset="0"/>
                        </a:rPr>
                        <a:t>Priyabrata Samantaray, Vineet Kumar Tripathi</a:t>
                      </a:r>
                      <a:r>
                        <a:rPr lang="en-US" sz="1200" b="0" u="none" strike="noStrike" dirty="0">
                          <a:solidFill>
                            <a:schemeClr val="tx1"/>
                          </a:solidFill>
                          <a:effectLst/>
                          <a:latin typeface="72" panose="020B0503030000000003" pitchFamily="34" charset="0"/>
                          <a:cs typeface="72" panose="020B0503030000000003" pitchFamily="34" charset="0"/>
                        </a:rPr>
                        <a:t> </a:t>
                      </a:r>
                      <a:r>
                        <a:rPr lang="en-US" sz="1200" b="0" u="none" strike="noStrike" dirty="0">
                          <a:effectLst/>
                          <a:latin typeface="72" panose="020B0503030000000003" pitchFamily="34" charset="0"/>
                          <a:cs typeface="72" panose="020B0503030000000003" pitchFamily="34" charset="0"/>
                        </a:rPr>
                        <a:t> </a:t>
                      </a:r>
                    </a:p>
                    <a:p>
                      <a:pPr marL="0" marR="0" lvl="0" indent="0" algn="l" defTabSz="914400" rtl="0" eaLnBrk="1" fontAlgn="b" latinLnBrk="0" hangingPunct="1">
                        <a:lnSpc>
                          <a:spcPct val="150000"/>
                        </a:lnSpc>
                        <a:spcBef>
                          <a:spcPts val="0"/>
                        </a:spcBef>
                        <a:spcAft>
                          <a:spcPts val="0"/>
                        </a:spcAft>
                        <a:buClrTx/>
                        <a:buSzTx/>
                        <a:buFontTx/>
                        <a:buNone/>
                        <a:tabLst/>
                        <a:defRPr/>
                      </a:pPr>
                      <a:r>
                        <a:rPr lang="en-SG" sz="1200" b="0" i="0" u="none" strike="noStrike" spc="10" dirty="0">
                          <a:solidFill>
                            <a:schemeClr val="tx1"/>
                          </a:solidFill>
                          <a:effectLst/>
                          <a:latin typeface="Graphik Semibold" panose="020B0703030202060203" pitchFamily="34" charset="0"/>
                          <a:cs typeface="72" panose="020B0503030000000003" pitchFamily="34" charset="0"/>
                        </a:rPr>
                        <a:t>Review: All</a:t>
                      </a:r>
                      <a:endParaRPr lang="en-US" sz="1200" b="0" i="0" u="none" strike="noStrike" dirty="0">
                        <a:solidFill>
                          <a:srgbClr val="000000"/>
                        </a:solidFill>
                        <a:effectLst/>
                        <a:latin typeface="72" panose="020B0503030000000003" pitchFamily="34" charset="0"/>
                        <a:cs typeface="72" panose="020B0503030000000003"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6460047"/>
                  </a:ext>
                </a:extLst>
              </a:tr>
            </a:tbl>
          </a:graphicData>
        </a:graphic>
      </p:graphicFrame>
    </p:spTree>
    <p:extLst>
      <p:ext uri="{BB962C8B-B14F-4D97-AF65-F5344CB8AC3E}">
        <p14:creationId xmlns:p14="http://schemas.microsoft.com/office/powerpoint/2010/main" val="2064085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2CD86328-2369-3A09-9FA1-CD2F4BB020C2}"/>
              </a:ext>
            </a:extLst>
          </p:cNvPr>
          <p:cNvGraphicFramePr>
            <a:graphicFrameLocks noGrp="1"/>
          </p:cNvGraphicFramePr>
          <p:nvPr>
            <p:extLst>
              <p:ext uri="{D42A27DB-BD31-4B8C-83A1-F6EECF244321}">
                <p14:modId xmlns:p14="http://schemas.microsoft.com/office/powerpoint/2010/main" val="1285871689"/>
              </p:ext>
            </p:extLst>
          </p:nvPr>
        </p:nvGraphicFramePr>
        <p:xfrm>
          <a:off x="78154" y="71719"/>
          <a:ext cx="12006272" cy="6556293"/>
        </p:xfrm>
        <a:graphic>
          <a:graphicData uri="http://schemas.openxmlformats.org/drawingml/2006/table">
            <a:tbl>
              <a:tblPr firstRow="1" bandRow="1">
                <a:tableStyleId>{5940675A-B579-460E-94D1-54222C63F5DA}</a:tableStyleId>
              </a:tblPr>
              <a:tblGrid>
                <a:gridCol w="1502996">
                  <a:extLst>
                    <a:ext uri="{9D8B030D-6E8A-4147-A177-3AD203B41FA5}">
                      <a16:colId xmlns:a16="http://schemas.microsoft.com/office/drawing/2014/main" val="2372350435"/>
                    </a:ext>
                  </a:extLst>
                </a:gridCol>
                <a:gridCol w="1500468">
                  <a:extLst>
                    <a:ext uri="{9D8B030D-6E8A-4147-A177-3AD203B41FA5}">
                      <a16:colId xmlns:a16="http://schemas.microsoft.com/office/drawing/2014/main" val="862773583"/>
                    </a:ext>
                  </a:extLst>
                </a:gridCol>
                <a:gridCol w="1500468">
                  <a:extLst>
                    <a:ext uri="{9D8B030D-6E8A-4147-A177-3AD203B41FA5}">
                      <a16:colId xmlns:a16="http://schemas.microsoft.com/office/drawing/2014/main" val="915545707"/>
                    </a:ext>
                  </a:extLst>
                </a:gridCol>
                <a:gridCol w="1500468">
                  <a:extLst>
                    <a:ext uri="{9D8B030D-6E8A-4147-A177-3AD203B41FA5}">
                      <a16:colId xmlns:a16="http://schemas.microsoft.com/office/drawing/2014/main" val="2500554688"/>
                    </a:ext>
                  </a:extLst>
                </a:gridCol>
                <a:gridCol w="1500468">
                  <a:extLst>
                    <a:ext uri="{9D8B030D-6E8A-4147-A177-3AD203B41FA5}">
                      <a16:colId xmlns:a16="http://schemas.microsoft.com/office/drawing/2014/main" val="1075861341"/>
                    </a:ext>
                  </a:extLst>
                </a:gridCol>
                <a:gridCol w="1500468">
                  <a:extLst>
                    <a:ext uri="{9D8B030D-6E8A-4147-A177-3AD203B41FA5}">
                      <a16:colId xmlns:a16="http://schemas.microsoft.com/office/drawing/2014/main" val="3449983952"/>
                    </a:ext>
                  </a:extLst>
                </a:gridCol>
                <a:gridCol w="1500468">
                  <a:extLst>
                    <a:ext uri="{9D8B030D-6E8A-4147-A177-3AD203B41FA5}">
                      <a16:colId xmlns:a16="http://schemas.microsoft.com/office/drawing/2014/main" val="1697363996"/>
                    </a:ext>
                  </a:extLst>
                </a:gridCol>
                <a:gridCol w="1500468">
                  <a:extLst>
                    <a:ext uri="{9D8B030D-6E8A-4147-A177-3AD203B41FA5}">
                      <a16:colId xmlns:a16="http://schemas.microsoft.com/office/drawing/2014/main" val="2869113490"/>
                    </a:ext>
                  </a:extLst>
                </a:gridCol>
              </a:tblGrid>
              <a:tr h="293460">
                <a:tc rowSpan="2" gridSpan="3">
                  <a:txBody>
                    <a:bodyPr/>
                    <a:lstStyle/>
                    <a:p>
                      <a:pPr algn="l"/>
                      <a:r>
                        <a:rPr lang="en-US" sz="1800" b="1" dirty="0">
                          <a:solidFill>
                            <a:schemeClr val="tx1"/>
                          </a:solidFill>
                          <a:latin typeface="Arial" panose="020B0604020202020204" pitchFamily="34" charset="0"/>
                          <a:cs typeface="Arial" panose="020B0604020202020204" pitchFamily="34" charset="0"/>
                        </a:rPr>
                        <a:t>Data Science Canvas</a:t>
                      </a:r>
                      <a:endParaRPr lang="en-SG" sz="1800" b="1"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rowSpan="2" hMerge="1">
                  <a:txBody>
                    <a:bodyPr/>
                    <a:lstStyle/>
                    <a:p>
                      <a:endParaRPr lang="en-SG" sz="1200" dirty="0">
                        <a:latin typeface="Arial" panose="020B0604020202020204" pitchFamily="34" charset="0"/>
                        <a:cs typeface="Arial" panose="020B0604020202020204" pitchFamily="34" charset="0"/>
                      </a:endParaRPr>
                    </a:p>
                  </a:txBody>
                  <a:tcPr/>
                </a:tc>
                <a:tc rowSpan="2" hMerge="1">
                  <a:txBody>
                    <a:bodyPr/>
                    <a:lstStyle/>
                    <a:p>
                      <a:endParaRPr lang="en-SG" sz="1200" dirty="0">
                        <a:latin typeface="Arial" panose="020B0604020202020204" pitchFamily="34" charset="0"/>
                        <a:cs typeface="Arial" panose="020B0604020202020204" pitchFamily="34" charset="0"/>
                      </a:endParaRPr>
                    </a:p>
                  </a:txBody>
                  <a:tcPr/>
                </a:tc>
                <a:tc>
                  <a:txBody>
                    <a:bodyPr/>
                    <a:lstStyle/>
                    <a:p>
                      <a:r>
                        <a:rPr lang="en-US" sz="1400" b="1" dirty="0">
                          <a:solidFill>
                            <a:schemeClr val="tx1"/>
                          </a:solidFill>
                          <a:latin typeface="Arial" panose="020B0604020202020204" pitchFamily="34" charset="0"/>
                          <a:cs typeface="Arial" panose="020B0604020202020204" pitchFamily="34" charset="0"/>
                        </a:rPr>
                        <a:t>Project:</a:t>
                      </a:r>
                      <a:endParaRPr lang="en-SG" sz="1400" b="1"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gridSpan="4">
                  <a:txBody>
                    <a:bodyPr/>
                    <a:lstStyle/>
                    <a:p>
                      <a:r>
                        <a:rPr lang="en-US" sz="1400" b="1" dirty="0"/>
                        <a:t>Personalized Music Recommendation System</a:t>
                      </a:r>
                      <a:endParaRPr lang="en-SG" sz="1400" b="1"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SG"/>
                    </a:p>
                  </a:txBody>
                  <a:tcPr/>
                </a:tc>
                <a:tc hMerge="1">
                  <a:txBody>
                    <a:bodyPr/>
                    <a:lstStyle/>
                    <a:p>
                      <a:endParaRPr lang="en-SG" sz="1200" dirty="0">
                        <a:latin typeface="Arial" panose="020B0604020202020204" pitchFamily="34" charset="0"/>
                        <a:cs typeface="Arial" panose="020B0604020202020204" pitchFamily="34" charset="0"/>
                      </a:endParaRPr>
                    </a:p>
                  </a:txBody>
                  <a:tcPr/>
                </a:tc>
                <a:tc hMerge="1">
                  <a:txBody>
                    <a:bodyPr/>
                    <a:lstStyle/>
                    <a:p>
                      <a:endParaRPr lang="en-SG"/>
                    </a:p>
                  </a:txBody>
                  <a:tcPr/>
                </a:tc>
                <a:extLst>
                  <a:ext uri="{0D108BD9-81ED-4DB2-BD59-A6C34878D82A}">
                    <a16:rowId xmlns:a16="http://schemas.microsoft.com/office/drawing/2014/main" val="871225731"/>
                  </a:ext>
                </a:extLst>
              </a:tr>
              <a:tr h="498881">
                <a:tc gridSpan="3" vMerge="1">
                  <a:txBody>
                    <a:bodyPr/>
                    <a:lstStyle/>
                    <a:p>
                      <a:endParaRPr lang="en-SG" sz="1200" dirty="0">
                        <a:latin typeface="Arial" panose="020B0604020202020204" pitchFamily="34" charset="0"/>
                        <a:cs typeface="Arial" panose="020B0604020202020204" pitchFamily="34" charset="0"/>
                      </a:endParaRPr>
                    </a:p>
                  </a:txBody>
                  <a:tcPr/>
                </a:tc>
                <a:tc hMerge="1" vMerge="1">
                  <a:txBody>
                    <a:bodyPr/>
                    <a:lstStyle/>
                    <a:p>
                      <a:endParaRPr lang="en-SG" sz="1200" dirty="0">
                        <a:latin typeface="Arial" panose="020B0604020202020204" pitchFamily="34" charset="0"/>
                        <a:cs typeface="Arial" panose="020B0604020202020204" pitchFamily="34" charset="0"/>
                      </a:endParaRPr>
                    </a:p>
                  </a:txBody>
                  <a:tcPr/>
                </a:tc>
                <a:tc hMerge="1" vMerge="1">
                  <a:txBody>
                    <a:bodyPr/>
                    <a:lstStyle/>
                    <a:p>
                      <a:endParaRPr lang="en-SG" sz="1200" dirty="0">
                        <a:latin typeface="Arial" panose="020B0604020202020204" pitchFamily="34" charset="0"/>
                        <a:cs typeface="Arial" panose="020B0604020202020204" pitchFamily="34" charset="0"/>
                      </a:endParaRPr>
                    </a:p>
                  </a:txBody>
                  <a:tcPr/>
                </a:tc>
                <a:tc>
                  <a:txBody>
                    <a:bodyPr/>
                    <a:lstStyle/>
                    <a:p>
                      <a:r>
                        <a:rPr lang="en-US" sz="1400" b="1" dirty="0">
                          <a:solidFill>
                            <a:schemeClr val="tx1"/>
                          </a:solidFill>
                          <a:latin typeface="Arial" panose="020B0604020202020204" pitchFamily="34" charset="0"/>
                          <a:cs typeface="Arial" panose="020B0604020202020204" pitchFamily="34" charset="0"/>
                        </a:rPr>
                        <a:t>Team:</a:t>
                      </a:r>
                      <a:endParaRPr lang="en-SG" sz="1400" b="1"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1. Gayatri Yendamury                            2. Bagi Shirisha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3. Priyabrata Samantaray                      4. Vineet Kumar Tripathi</a:t>
                      </a:r>
                      <a:endParaRPr lang="en-SG" sz="140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SG"/>
                    </a:p>
                  </a:txBody>
                  <a:tcPr/>
                </a:tc>
                <a:tc hMerge="1">
                  <a:txBody>
                    <a:bodyPr/>
                    <a:lstStyle/>
                    <a:p>
                      <a:endParaRPr lang="en-SG" sz="1200" dirty="0">
                        <a:latin typeface="Arial" panose="020B0604020202020204" pitchFamily="34" charset="0"/>
                        <a:cs typeface="Arial" panose="020B0604020202020204" pitchFamily="34" charset="0"/>
                      </a:endParaRPr>
                    </a:p>
                  </a:txBody>
                  <a:tcPr/>
                </a:tc>
                <a:tc hMerge="1">
                  <a:txBody>
                    <a:bodyPr/>
                    <a:lstStyle/>
                    <a:p>
                      <a:endParaRPr lang="en-SG"/>
                    </a:p>
                  </a:txBody>
                  <a:tcPr/>
                </a:tc>
                <a:extLst>
                  <a:ext uri="{0D108BD9-81ED-4DB2-BD59-A6C34878D82A}">
                    <a16:rowId xmlns:a16="http://schemas.microsoft.com/office/drawing/2014/main" val="2833998441"/>
                  </a:ext>
                </a:extLst>
              </a:tr>
              <a:tr h="334412">
                <a:tc gridSpan="4">
                  <a:txBody>
                    <a:bodyPr/>
                    <a:lstStyle/>
                    <a:p>
                      <a:pPr algn="ctr"/>
                      <a:r>
                        <a:rPr lang="en-US" sz="1600" b="1" dirty="0">
                          <a:latin typeface="Arial" panose="020B0604020202020204" pitchFamily="34" charset="0"/>
                          <a:cs typeface="Arial" panose="020B0604020202020204" pitchFamily="34" charset="0"/>
                        </a:rPr>
                        <a:t>Problem Statement</a:t>
                      </a:r>
                      <a:endParaRPr lang="en-SG" sz="16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SG" dirty="0"/>
                    </a:p>
                  </a:txBody>
                  <a:tcPr/>
                </a:tc>
                <a:tc hMerge="1">
                  <a:txBody>
                    <a:bodyPr/>
                    <a:lstStyle/>
                    <a:p>
                      <a:endParaRPr lang="en-SG" dirty="0"/>
                    </a:p>
                  </a:txBody>
                  <a:tcPr/>
                </a:tc>
                <a:tc hMerge="1">
                  <a:txBody>
                    <a:bodyPr/>
                    <a:lstStyle/>
                    <a:p>
                      <a:endParaRPr lang="en-SG" dirty="0"/>
                    </a:p>
                  </a:txBody>
                  <a:tcPr/>
                </a:tc>
                <a:tc gridSpan="2">
                  <a:txBody>
                    <a:bodyPr/>
                    <a:lstStyle/>
                    <a:p>
                      <a:pPr algn="ctr"/>
                      <a:r>
                        <a:rPr lang="en-SG" sz="1600" b="1" dirty="0">
                          <a:latin typeface="Arial" panose="020B0604020202020204" pitchFamily="34" charset="0"/>
                          <a:cs typeface="Arial" panose="020B0604020202020204" pitchFamily="34" charset="0"/>
                        </a:rPr>
                        <a:t>Execution &amp; Evaluation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SG" dirty="0"/>
                    </a:p>
                  </a:txBody>
                  <a:tcPr/>
                </a:tc>
                <a:tc gridSpan="2">
                  <a:txBody>
                    <a:bodyPr/>
                    <a:lstStyle/>
                    <a:p>
                      <a:pPr algn="ctr"/>
                      <a:r>
                        <a:rPr lang="en-SG" sz="1400" b="1" dirty="0">
                          <a:latin typeface="Arial" panose="020B0604020202020204" pitchFamily="34" charset="0"/>
                          <a:cs typeface="Arial" panose="020B0604020202020204" pitchFamily="34" charset="0"/>
                        </a:rPr>
                        <a:t>Data Collection &amp; Preparation</a:t>
                      </a:r>
                      <a:endParaRPr lang="en-SG" sz="16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SG" dirty="0"/>
                    </a:p>
                  </a:txBody>
                  <a:tcPr/>
                </a:tc>
                <a:extLst>
                  <a:ext uri="{0D108BD9-81ED-4DB2-BD59-A6C34878D82A}">
                    <a16:rowId xmlns:a16="http://schemas.microsoft.com/office/drawing/2014/main" val="1105611200"/>
                  </a:ext>
                </a:extLst>
              </a:tr>
              <a:tr h="2435715">
                <a:tc rowSpan="2">
                  <a:txBody>
                    <a:bodyPr/>
                    <a:lstStyle/>
                    <a:p>
                      <a:r>
                        <a:rPr lang="en-US" sz="1000" b="1" dirty="0">
                          <a:latin typeface="Arial" panose="020B0604020202020204" pitchFamily="34" charset="0"/>
                          <a:cs typeface="Arial" panose="020B0604020202020204" pitchFamily="34" charset="0"/>
                        </a:rPr>
                        <a:t>Business Case &amp; Value Added</a:t>
                      </a:r>
                    </a:p>
                    <a:p>
                      <a:r>
                        <a:rPr lang="en-US" sz="1000" dirty="0">
                          <a:latin typeface="Arial" panose="020B0604020202020204" pitchFamily="34" charset="0"/>
                          <a:cs typeface="Arial" panose="020B0604020202020204" pitchFamily="34" charset="0"/>
                        </a:rPr>
                        <a:t>Which business case should be  analyzed and what added value  does it generate?</a:t>
                      </a:r>
                    </a:p>
                    <a:p>
                      <a:endParaRPr lang="en-US" sz="1000" dirty="0">
                        <a:latin typeface="Arial" panose="020B0604020202020204" pitchFamily="34" charset="0"/>
                        <a:cs typeface="Arial" panose="020B0604020202020204" pitchFamily="34" charset="0"/>
                      </a:endParaRPr>
                    </a:p>
                    <a:p>
                      <a:r>
                        <a:rPr lang="en-US" sz="1000" dirty="0">
                          <a:solidFill>
                            <a:srgbClr val="0070C0"/>
                          </a:solidFill>
                        </a:rPr>
                        <a:t>Enhances user experience by providing personalized, relevant music recommendations, which drive user engagement and retention, offering a competitive edge in the music streaming market.</a:t>
                      </a:r>
                      <a:endParaRPr lang="en-SG" sz="1000" dirty="0">
                        <a:solidFill>
                          <a:srgbClr val="0070C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r>
                        <a:rPr lang="en-US" sz="1000" b="1" dirty="0">
                          <a:latin typeface="Arial" panose="020B0604020202020204" pitchFamily="34" charset="0"/>
                          <a:cs typeface="Arial" panose="020B0604020202020204" pitchFamily="34" charset="0"/>
                        </a:rPr>
                        <a:t>Model Selection</a:t>
                      </a:r>
                    </a:p>
                    <a:p>
                      <a:r>
                        <a:rPr lang="en-US" sz="1000" dirty="0">
                          <a:latin typeface="Arial" panose="020B0604020202020204" pitchFamily="34" charset="0"/>
                          <a:cs typeface="Arial" panose="020B0604020202020204" pitchFamily="34" charset="0"/>
                        </a:rPr>
                        <a:t>Which analysis methods can be  considered on the basis of the  specific data landscape and the  business case?</a:t>
                      </a:r>
                    </a:p>
                    <a:p>
                      <a:endParaRPr lang="en-US" sz="1000" dirty="0">
                        <a:latin typeface="Arial" panose="020B0604020202020204" pitchFamily="34" charset="0"/>
                        <a:cs typeface="Arial" panose="020B0604020202020204" pitchFamily="34" charset="0"/>
                      </a:endParaRPr>
                    </a:p>
                    <a:p>
                      <a:r>
                        <a:rPr lang="en-US" sz="1000" dirty="0">
                          <a:solidFill>
                            <a:srgbClr val="0070C0"/>
                          </a:solidFill>
                        </a:rPr>
                        <a:t>Using K-Means clustering and content-based filtering.</a:t>
                      </a:r>
                      <a:endParaRPr lang="en-SG" sz="1000" dirty="0">
                        <a:solidFill>
                          <a:srgbClr val="0070C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r>
                        <a:rPr lang="en-US" sz="1000" b="1" dirty="0">
                          <a:latin typeface="Arial" panose="020B0604020202020204" pitchFamily="34" charset="0"/>
                          <a:cs typeface="Arial" panose="020B0604020202020204" pitchFamily="34" charset="0"/>
                        </a:rPr>
                        <a:t>Model Requirements</a:t>
                      </a:r>
                    </a:p>
                    <a:p>
                      <a:r>
                        <a:rPr lang="en-US" sz="1000" dirty="0">
                          <a:latin typeface="Arial" panose="020B0604020202020204" pitchFamily="34" charset="0"/>
                          <a:cs typeface="Arial" panose="020B0604020202020204" pitchFamily="34" charset="0"/>
                        </a:rPr>
                        <a:t>Which model requirements must be  complied with in order to obtain a  valid model?</a:t>
                      </a:r>
                    </a:p>
                    <a:p>
                      <a:endParaRPr lang="en-US" sz="1000" dirty="0">
                        <a:latin typeface="Arial" panose="020B0604020202020204" pitchFamily="34" charset="0"/>
                        <a:cs typeface="Arial" panose="020B0604020202020204" pitchFamily="34" charset="0"/>
                      </a:endParaRPr>
                    </a:p>
                    <a:p>
                      <a:r>
                        <a:rPr lang="en-US" sz="1000" dirty="0">
                          <a:solidFill>
                            <a:srgbClr val="0070C0"/>
                          </a:solidFill>
                        </a:rPr>
                        <a:t>The system must handle scalable feature engineering and must deliver recommendations without significant lag, ensuring data used in the model is current and relevant.</a:t>
                      </a:r>
                      <a:endParaRPr lang="en-SG" sz="1000" dirty="0">
                        <a:solidFill>
                          <a:srgbClr val="0070C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r>
                        <a:rPr lang="en-US" sz="1000" b="1" dirty="0">
                          <a:latin typeface="Arial" panose="020B0604020202020204" pitchFamily="34" charset="0"/>
                          <a:cs typeface="Arial" panose="020B0604020202020204" pitchFamily="34" charset="0"/>
                        </a:rPr>
                        <a:t>Skills</a:t>
                      </a:r>
                    </a:p>
                    <a:p>
                      <a:r>
                        <a:rPr lang="en-US" sz="1000" dirty="0">
                          <a:latin typeface="Arial" panose="020B0604020202020204" pitchFamily="34" charset="0"/>
                          <a:cs typeface="Arial" panose="020B0604020202020204" pitchFamily="34" charset="0"/>
                        </a:rPr>
                        <a:t>What skills are needed to provide  the data and model development?</a:t>
                      </a:r>
                    </a:p>
                    <a:p>
                      <a:endParaRPr lang="en-US" sz="1000" dirty="0">
                        <a:latin typeface="Arial" panose="020B0604020202020204" pitchFamily="34" charset="0"/>
                        <a:cs typeface="Arial" panose="020B0604020202020204" pitchFamily="34" charset="0"/>
                      </a:endParaRPr>
                    </a:p>
                    <a:p>
                      <a:r>
                        <a:rPr lang="en-US" sz="1000" dirty="0">
                          <a:solidFill>
                            <a:srgbClr val="0070C0"/>
                          </a:solidFill>
                        </a:rPr>
                        <a:t>Proficiency in Python, data manipulation with Pandas, visualization with Matplotlib and Seaborn, machine learning with Scikit-learn, and a good understanding of recommendation algorithms.</a:t>
                      </a:r>
                      <a:endParaRPr lang="en-SG" sz="1000" dirty="0">
                        <a:solidFill>
                          <a:srgbClr val="0070C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r>
                        <a:rPr lang="en-US" sz="1000" b="1" dirty="0">
                          <a:latin typeface="Arial" panose="020B0604020202020204" pitchFamily="34" charset="0"/>
                          <a:cs typeface="Arial" panose="020B0604020202020204" pitchFamily="34" charset="0"/>
                        </a:rPr>
                        <a:t>Model Evaluation</a:t>
                      </a:r>
                    </a:p>
                    <a:p>
                      <a:r>
                        <a:rPr lang="en-US" sz="1000" dirty="0">
                          <a:latin typeface="Arial" panose="020B0604020202020204" pitchFamily="34" charset="0"/>
                          <a:cs typeface="Arial" panose="020B0604020202020204" pitchFamily="34" charset="0"/>
                        </a:rPr>
                        <a:t>Which indicators require quality  control and validation and how  should they be interpreted? Is  real-time monitoring necessary?</a:t>
                      </a:r>
                    </a:p>
                    <a:p>
                      <a:endParaRPr lang="en-SG" sz="1000" dirty="0">
                        <a:latin typeface="Arial" panose="020B0604020202020204" pitchFamily="34" charset="0"/>
                        <a:cs typeface="Arial" panose="020B0604020202020204" pitchFamily="34" charset="0"/>
                      </a:endParaRPr>
                    </a:p>
                    <a:p>
                      <a:r>
                        <a:rPr lang="en-US" sz="1000" dirty="0">
                          <a:solidFill>
                            <a:srgbClr val="0070C0"/>
                          </a:solidFill>
                        </a:rPr>
                        <a:t>Success metrics will include precision, recall, and relevance of the recommendations. Continuous performance monitoring is recommended to adjust models in real-time based on user feedback and interaction.</a:t>
                      </a:r>
                      <a:endParaRPr lang="en-SG" sz="1000" dirty="0">
                        <a:solidFill>
                          <a:srgbClr val="0070C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r>
                        <a:rPr lang="en-US" sz="1000" b="1" dirty="0">
                          <a:latin typeface="Arial" panose="020B0604020202020204" pitchFamily="34" charset="0"/>
                          <a:cs typeface="Arial" panose="020B0604020202020204" pitchFamily="34" charset="0"/>
                        </a:rPr>
                        <a:t>Data Storytelling</a:t>
                      </a:r>
                    </a:p>
                    <a:p>
                      <a:r>
                        <a:rPr lang="en-US" sz="1000" dirty="0">
                          <a:latin typeface="Arial" panose="020B0604020202020204" pitchFamily="34" charset="0"/>
                          <a:cs typeface="Arial" panose="020B0604020202020204" pitchFamily="34" charset="0"/>
                        </a:rPr>
                        <a:t>What requirements does the target  group have for the presentation of  the results and how do I effectively  communicate this data?</a:t>
                      </a:r>
                    </a:p>
                    <a:p>
                      <a:endParaRPr lang="en-SG" sz="1000" dirty="0">
                        <a:latin typeface="Arial" panose="020B0604020202020204" pitchFamily="34" charset="0"/>
                        <a:cs typeface="Arial" panose="020B0604020202020204" pitchFamily="34" charset="0"/>
                      </a:endParaRPr>
                    </a:p>
                    <a:p>
                      <a:r>
                        <a:rPr lang="en-US" sz="1000" dirty="0">
                          <a:solidFill>
                            <a:srgbClr val="0070C0"/>
                          </a:solidFill>
                        </a:rPr>
                        <a:t>Results will be presented using clear, actionable charts and summaries. Emphasis on key findings and how the model improves user experience and engagement.</a:t>
                      </a:r>
                      <a:endParaRPr lang="en-SG" sz="1000" dirty="0">
                        <a:solidFill>
                          <a:srgbClr val="0070C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b="1" dirty="0">
                          <a:latin typeface="Arial" panose="020B0604020202020204" pitchFamily="34" charset="0"/>
                          <a:cs typeface="Arial" panose="020B0604020202020204" pitchFamily="34" charset="0"/>
                        </a:rPr>
                        <a:t>Data Selection &amp; Cleansing</a:t>
                      </a:r>
                    </a:p>
                    <a:p>
                      <a:r>
                        <a:rPr lang="en-US" sz="1000" dirty="0">
                          <a:latin typeface="Arial" panose="020B0604020202020204" pitchFamily="34" charset="0"/>
                          <a:cs typeface="Arial" panose="020B0604020202020204" pitchFamily="34" charset="0"/>
                        </a:rPr>
                        <a:t>Which of the available data is  relevant? Do the data have to  be cleaned up?</a:t>
                      </a:r>
                    </a:p>
                    <a:p>
                      <a:endParaRPr lang="en-SG" sz="1000" dirty="0">
                        <a:latin typeface="Arial" panose="020B0604020202020204" pitchFamily="34" charset="0"/>
                        <a:cs typeface="Arial" panose="020B0604020202020204" pitchFamily="34" charset="0"/>
                      </a:endParaRPr>
                    </a:p>
                    <a:p>
                      <a:r>
                        <a:rPr lang="en-US" sz="1000" dirty="0">
                          <a:solidFill>
                            <a:srgbClr val="0070C0"/>
                          </a:solidFill>
                        </a:rPr>
                        <a:t>Data is relevant to the current trends and user needs. Regular updates and cleaning of data sets are crucial to maintain the effectiveness of the recommendations.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000" b="1" dirty="0">
                          <a:latin typeface="Arial" panose="020B0604020202020204" pitchFamily="34" charset="0"/>
                          <a:cs typeface="Arial" panose="020B0604020202020204" pitchFamily="34" charset="0"/>
                        </a:rPr>
                        <a:t>Data Collection</a:t>
                      </a:r>
                    </a:p>
                    <a:p>
                      <a:r>
                        <a:rPr lang="en-US" sz="1000" dirty="0">
                          <a:latin typeface="Arial" panose="020B0604020202020204" pitchFamily="34" charset="0"/>
                          <a:cs typeface="Arial" panose="020B0604020202020204" pitchFamily="34" charset="0"/>
                        </a:rPr>
                        <a:t>How and with which methods  should additionally required data  be collected? What properties has  this data to fulfil?</a:t>
                      </a:r>
                    </a:p>
                    <a:p>
                      <a:endParaRPr lang="en-US" sz="10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70C0"/>
                          </a:solidFill>
                        </a:rPr>
                        <a:t>Collection of song metadata, user behavior data, and preferences. Focus on cleaning the data for accuracy by addressing missing values, duplicates, and inconsistencies.</a:t>
                      </a:r>
                      <a:endParaRPr lang="en-SG" sz="1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3694948"/>
                  </a:ext>
                </a:extLst>
              </a:tr>
              <a:tr h="265454">
                <a:tc vMerge="1">
                  <a:txBody>
                    <a:bodyPr/>
                    <a:lstStyle/>
                    <a:p>
                      <a:endParaRPr lang="en-SG" sz="1000" dirty="0">
                        <a:solidFill>
                          <a:srgbClr val="0070C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SG" sz="1000" dirty="0">
                        <a:solidFill>
                          <a:srgbClr val="0070C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r>
                        <a:rPr lang="en-US" sz="1000" b="1" dirty="0">
                          <a:latin typeface="Arial" panose="020B0604020202020204" pitchFamily="34" charset="0"/>
                          <a:cs typeface="Arial" panose="020B0604020202020204" pitchFamily="34" charset="0"/>
                        </a:rPr>
                        <a:t>Data Integration</a:t>
                      </a:r>
                    </a:p>
                    <a:p>
                      <a:r>
                        <a:rPr lang="en-US" sz="1000" dirty="0">
                          <a:latin typeface="Arial" panose="020B0604020202020204" pitchFamily="34" charset="0"/>
                          <a:cs typeface="Arial" panose="020B0604020202020204" pitchFamily="34" charset="0"/>
                        </a:rPr>
                        <a:t>In which system should the data  from different sources be migrated?</a:t>
                      </a:r>
                    </a:p>
                    <a:p>
                      <a:endParaRPr lang="en-SG" sz="1000" dirty="0">
                        <a:latin typeface="Arial" panose="020B0604020202020204" pitchFamily="34" charset="0"/>
                        <a:cs typeface="Arial" panose="020B0604020202020204" pitchFamily="34" charset="0"/>
                      </a:endParaRPr>
                    </a:p>
                    <a:p>
                      <a:r>
                        <a:rPr lang="en-US" sz="1000" dirty="0">
                          <a:solidFill>
                            <a:srgbClr val="0070C0"/>
                          </a:solidFill>
                        </a:rPr>
                        <a:t>Data from various sources (song metadata, user data, and interaction data) should be integrated into a unified database for efficient processing and 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r>
                        <a:rPr lang="en-US" sz="1000" b="1" dirty="0">
                          <a:latin typeface="Arial" panose="020B0604020202020204" pitchFamily="34" charset="0"/>
                          <a:cs typeface="Arial" panose="020B0604020202020204" pitchFamily="34" charset="0"/>
                        </a:rPr>
                        <a:t>Explorative Data Analysis</a:t>
                      </a:r>
                    </a:p>
                    <a:p>
                      <a:r>
                        <a:rPr lang="en-US" sz="1000" dirty="0">
                          <a:latin typeface="Arial" panose="020B0604020202020204" pitchFamily="34" charset="0"/>
                          <a:cs typeface="Arial" panose="020B0604020202020204" pitchFamily="34" charset="0"/>
                        </a:rPr>
                        <a:t>Are there outliers or structures to be  considered? Creation of descriptive  key figures for the first assessment  of the data.</a:t>
                      </a:r>
                    </a:p>
                    <a:p>
                      <a:r>
                        <a:rPr lang="en-US" sz="1000" dirty="0">
                          <a:solidFill>
                            <a:srgbClr val="0070C0"/>
                          </a:solidFill>
                        </a:rPr>
                        <a:t>Identify outliers, perform summary statistics, and visualize data distributions to understand underlying patterns. Use these insights for feature engineering and model refinement.</a:t>
                      </a:r>
                      <a:endParaRPr lang="en-SG" sz="10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1635649"/>
                  </a:ext>
                </a:extLst>
              </a:tr>
              <a:tr h="2602759">
                <a:tc>
                  <a:txBody>
                    <a:bodyPr/>
                    <a:lstStyle/>
                    <a:p>
                      <a:r>
                        <a:rPr lang="en-US" sz="1000" b="1" dirty="0">
                          <a:latin typeface="Arial" panose="020B0604020202020204" pitchFamily="34" charset="0"/>
                          <a:cs typeface="Arial" panose="020B0604020202020204" pitchFamily="34" charset="0"/>
                        </a:rPr>
                        <a:t>Data Landscape</a:t>
                      </a:r>
                    </a:p>
                    <a:p>
                      <a:r>
                        <a:rPr lang="en-US" sz="1000" dirty="0">
                          <a:latin typeface="Arial" panose="020B0604020202020204" pitchFamily="34" charset="0"/>
                          <a:cs typeface="Arial" panose="020B0604020202020204" pitchFamily="34" charset="0"/>
                        </a:rPr>
                        <a:t>Which data is required for this, and  which is already available? Which  additional data must be collected?</a:t>
                      </a:r>
                    </a:p>
                    <a:p>
                      <a:endParaRPr lang="en-US" sz="1000" dirty="0">
                        <a:latin typeface="Arial" panose="020B0604020202020204" pitchFamily="34" charset="0"/>
                        <a:cs typeface="Arial" panose="020B0604020202020204" pitchFamily="34" charset="0"/>
                      </a:endParaRPr>
                    </a:p>
                    <a:p>
                      <a:r>
                        <a:rPr lang="en-US" sz="1000" dirty="0">
                          <a:solidFill>
                            <a:srgbClr val="0070C0"/>
                          </a:solidFill>
                        </a:rPr>
                        <a:t>Required song attribute data is already available in the Spotify dataset. Additional user interaction data is optional for enhancing recommendations.</a:t>
                      </a:r>
                      <a:endParaRPr lang="en-SG" sz="1000" dirty="0">
                        <a:solidFill>
                          <a:srgbClr val="0070C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SG" dirty="0"/>
                    </a:p>
                  </a:txBody>
                  <a:tcPr/>
                </a:tc>
                <a:tc>
                  <a:txBody>
                    <a:bodyPr/>
                    <a:lstStyle/>
                    <a:p>
                      <a:r>
                        <a:rPr lang="en-US" sz="1000" b="1" dirty="0">
                          <a:latin typeface="Arial" panose="020B0604020202020204" pitchFamily="34" charset="0"/>
                          <a:cs typeface="Arial" panose="020B0604020202020204" pitchFamily="34" charset="0"/>
                        </a:rPr>
                        <a:t>Software &amp; Libraries</a:t>
                      </a:r>
                    </a:p>
                    <a:p>
                      <a:r>
                        <a:rPr lang="en-US" sz="1000" dirty="0">
                          <a:latin typeface="Arial" panose="020B0604020202020204" pitchFamily="34" charset="0"/>
                          <a:cs typeface="Arial" panose="020B0604020202020204" pitchFamily="34" charset="0"/>
                        </a:rPr>
                        <a:t>Which software should be used? Is  there already a standard solution?  Which libraries are used?</a:t>
                      </a:r>
                    </a:p>
                    <a:p>
                      <a:endParaRPr lang="en-US" sz="1000" dirty="0">
                        <a:latin typeface="Arial" panose="020B0604020202020204" pitchFamily="34" charset="0"/>
                        <a:cs typeface="Arial" panose="020B0604020202020204" pitchFamily="34" charset="0"/>
                      </a:endParaRPr>
                    </a:p>
                    <a:p>
                      <a:r>
                        <a:rPr lang="en-US" sz="1000" dirty="0">
                          <a:solidFill>
                            <a:srgbClr val="0070C0"/>
                          </a:solidFill>
                        </a:rPr>
                        <a:t>Python is the primary software, using libraries like Pandas, NumPy, Scikit-learn, Matplotlib, and Seaborn for data analysis and model building. No standard solution is required beyond these tools.</a:t>
                      </a:r>
                      <a:endParaRPr lang="en-SG" sz="1000" dirty="0">
                        <a:solidFill>
                          <a:srgbClr val="0070C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SG" dirty="0"/>
                    </a:p>
                  </a:txBody>
                  <a:tcPr/>
                </a:tc>
                <a:tc vMerge="1">
                  <a:txBody>
                    <a:bodyPr/>
                    <a:lstStyle/>
                    <a:p>
                      <a:endParaRPr lang="en-SG" sz="1000" dirty="0">
                        <a:latin typeface="Arial" panose="020B0604020202020204" pitchFamily="34" charset="0"/>
                        <a:cs typeface="Arial" panose="020B0604020202020204" pitchFamily="34" charset="0"/>
                      </a:endParaRPr>
                    </a:p>
                  </a:txBody>
                  <a:tcPr/>
                </a:tc>
                <a:tc vMerge="1">
                  <a:txBody>
                    <a:bodyPr/>
                    <a:lstStyle/>
                    <a:p>
                      <a:endParaRPr lang="en-SG" sz="1000" dirty="0">
                        <a:latin typeface="Arial" panose="020B0604020202020204" pitchFamily="34" charset="0"/>
                        <a:cs typeface="Arial" panose="020B0604020202020204" pitchFamily="34" charset="0"/>
                      </a:endParaRPr>
                    </a:p>
                  </a:txBody>
                  <a:tcPr/>
                </a:tc>
                <a:tc vMerge="1">
                  <a:txBody>
                    <a:bodyPr/>
                    <a:lstStyle/>
                    <a:p>
                      <a:r>
                        <a:rPr lang="en-US" sz="1000" b="1" dirty="0">
                          <a:latin typeface="Arial" panose="020B0604020202020204" pitchFamily="34" charset="0"/>
                          <a:cs typeface="Arial" panose="020B0604020202020204" pitchFamily="34" charset="0"/>
                        </a:rPr>
                        <a:t>Data Integration</a:t>
                      </a:r>
                    </a:p>
                    <a:p>
                      <a:r>
                        <a:rPr lang="en-US" sz="1000" dirty="0">
                          <a:latin typeface="Arial" panose="020B0604020202020204" pitchFamily="34" charset="0"/>
                          <a:cs typeface="Arial" panose="020B0604020202020204" pitchFamily="34" charset="0"/>
                        </a:rPr>
                        <a:t>In which system should the data  from different sources be migrated?</a:t>
                      </a:r>
                    </a:p>
                    <a:p>
                      <a:endParaRPr lang="en-SG" sz="1000" dirty="0">
                        <a:latin typeface="Arial" panose="020B0604020202020204" pitchFamily="34" charset="0"/>
                        <a:cs typeface="Arial" panose="020B0604020202020204" pitchFamily="34" charset="0"/>
                      </a:endParaRPr>
                    </a:p>
                    <a:p>
                      <a:r>
                        <a:rPr lang="en-US" sz="1000" dirty="0">
                          <a:solidFill>
                            <a:srgbClr val="0070C0"/>
                          </a:solidFill>
                        </a:rPr>
                        <a:t>Data from various sources (song metadata, user data, and interaction data) should be integrated into a unified database for efficient processing and analysis.</a:t>
                      </a:r>
                      <a:endParaRPr lang="en-SG" sz="1000" dirty="0">
                        <a:solidFill>
                          <a:srgbClr val="0070C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r>
                        <a:rPr lang="en-US" sz="1000" b="1" dirty="0">
                          <a:latin typeface="Arial" panose="020B0604020202020204" pitchFamily="34" charset="0"/>
                          <a:cs typeface="Arial" panose="020B0604020202020204" pitchFamily="34" charset="0"/>
                        </a:rPr>
                        <a:t>Explorative Data Analysis</a:t>
                      </a:r>
                    </a:p>
                    <a:p>
                      <a:r>
                        <a:rPr lang="en-US" sz="1000" dirty="0">
                          <a:latin typeface="Arial" panose="020B0604020202020204" pitchFamily="34" charset="0"/>
                          <a:cs typeface="Arial" panose="020B0604020202020204" pitchFamily="34" charset="0"/>
                        </a:rPr>
                        <a:t>Are there outliers or structures to be  considered? Creation of descriptive  key figures for the first assessment  of the data.</a:t>
                      </a:r>
                    </a:p>
                    <a:p>
                      <a:r>
                        <a:rPr lang="en-US" sz="1000" dirty="0">
                          <a:solidFill>
                            <a:srgbClr val="0070C0"/>
                          </a:solidFill>
                        </a:rPr>
                        <a:t>Identify outliers, perform summary statistics, and visualize data distributions to understand underlying patterns. Use these insights for feature engineering and model refinement.</a:t>
                      </a:r>
                      <a:endParaRPr lang="en-SG" sz="1000" dirty="0">
                        <a:solidFill>
                          <a:srgbClr val="0070C0"/>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1979306"/>
                  </a:ext>
                </a:extLst>
              </a:tr>
            </a:tbl>
          </a:graphicData>
        </a:graphic>
      </p:graphicFrame>
      <p:sp>
        <p:nvSpPr>
          <p:cNvPr id="3" name="TextBox 2">
            <a:extLst>
              <a:ext uri="{FF2B5EF4-FFF2-40B4-BE49-F238E27FC236}">
                <a16:creationId xmlns:a16="http://schemas.microsoft.com/office/drawing/2014/main" id="{FFCB7F19-0F7E-388B-396D-D87F36107BA0}"/>
              </a:ext>
            </a:extLst>
          </p:cNvPr>
          <p:cNvSpPr txBox="1"/>
          <p:nvPr/>
        </p:nvSpPr>
        <p:spPr>
          <a:xfrm>
            <a:off x="-13446" y="6637242"/>
            <a:ext cx="6096000" cy="246221"/>
          </a:xfrm>
          <a:prstGeom prst="rect">
            <a:avLst/>
          </a:prstGeom>
          <a:noFill/>
        </p:spPr>
        <p:txBody>
          <a:bodyPr wrap="square">
            <a:spAutoFit/>
          </a:bodyPr>
          <a:lstStyle/>
          <a:p>
            <a:r>
              <a:rPr lang="en-SG" sz="1000" dirty="0"/>
              <a:t>Adopted from: </a:t>
            </a:r>
            <a:r>
              <a:rPr lang="en-SG" sz="1000" dirty="0">
                <a:hlinkClick r:id="rId2">
                  <a:extLst>
                    <a:ext uri="{A12FA001-AC4F-418D-AE19-62706E023703}">
                      <ahyp:hlinkClr xmlns:ahyp="http://schemas.microsoft.com/office/drawing/2018/hyperlinkcolor" val="tx"/>
                    </a:ext>
                  </a:extLst>
                </a:hlinkClick>
              </a:rPr>
              <a:t>https://github.com/tomalytics/datasciencecanvas</a:t>
            </a:r>
            <a:endParaRPr lang="en-SG" sz="1000" dirty="0"/>
          </a:p>
        </p:txBody>
      </p:sp>
    </p:spTree>
    <p:extLst>
      <p:ext uri="{BB962C8B-B14F-4D97-AF65-F5344CB8AC3E}">
        <p14:creationId xmlns:p14="http://schemas.microsoft.com/office/powerpoint/2010/main" val="73760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AAC3480-5D38-F44A-6011-AF0A2A18501E}"/>
              </a:ext>
            </a:extLst>
          </p:cNvPr>
          <p:cNvSpPr>
            <a:spLocks noGrp="1"/>
          </p:cNvSpPr>
          <p:nvPr>
            <p:ph type="ftr" sz="quarter" idx="11"/>
          </p:nvPr>
        </p:nvSpPr>
        <p:spPr/>
        <p:txBody>
          <a:bodyPr/>
          <a:lstStyle/>
          <a:p>
            <a:r>
              <a:rPr lang="it-IT"/>
              <a:t>DA 204o: Data Science in Practice</a:t>
            </a:r>
            <a:endParaRPr lang="en-SG" dirty="0"/>
          </a:p>
        </p:txBody>
      </p:sp>
      <p:sp>
        <p:nvSpPr>
          <p:cNvPr id="3" name="Slide Number Placeholder 2">
            <a:extLst>
              <a:ext uri="{FF2B5EF4-FFF2-40B4-BE49-F238E27FC236}">
                <a16:creationId xmlns:a16="http://schemas.microsoft.com/office/drawing/2014/main" id="{FF7ADD4D-CD11-6DD6-18C2-42EE85DBBDBF}"/>
              </a:ext>
            </a:extLst>
          </p:cNvPr>
          <p:cNvSpPr>
            <a:spLocks noGrp="1"/>
          </p:cNvSpPr>
          <p:nvPr>
            <p:ph type="sldNum" sz="quarter" idx="12"/>
          </p:nvPr>
        </p:nvSpPr>
        <p:spPr/>
        <p:txBody>
          <a:bodyPr/>
          <a:lstStyle/>
          <a:p>
            <a:fld id="{BF1758FF-0BF1-4103-A89A-38EC40E85429}" type="slidenum">
              <a:rPr lang="en-SG" smtClean="0"/>
              <a:t>2</a:t>
            </a:fld>
            <a:endParaRPr lang="en-SG"/>
          </a:p>
        </p:txBody>
      </p:sp>
      <p:sp>
        <p:nvSpPr>
          <p:cNvPr id="4" name="Content Placeholder 8">
            <a:extLst>
              <a:ext uri="{FF2B5EF4-FFF2-40B4-BE49-F238E27FC236}">
                <a16:creationId xmlns:a16="http://schemas.microsoft.com/office/drawing/2014/main" id="{D210EAFD-45E5-4F17-C96A-0BB74B8DE5E5}"/>
              </a:ext>
            </a:extLst>
          </p:cNvPr>
          <p:cNvSpPr txBox="1">
            <a:spLocks/>
          </p:cNvSpPr>
          <p:nvPr/>
        </p:nvSpPr>
        <p:spPr>
          <a:xfrm>
            <a:off x="180360" y="959484"/>
            <a:ext cx="11466634" cy="5865426"/>
          </a:xfrm>
          <a:prstGeom prst="rect">
            <a:avLst/>
          </a:prstGeom>
        </p:spPr>
        <p:txBody>
          <a:bodyPr>
            <a:normAutofit/>
          </a:bodyPr>
          <a:lstStyle>
            <a:lvl1pPr marL="216000" indent="-216000" algn="l" defTabSz="914400" rtl="0" eaLnBrk="1" latinLnBrk="0" hangingPunct="1">
              <a:lnSpc>
                <a:spcPct val="90000"/>
              </a:lnSpc>
              <a:spcBef>
                <a:spcPts val="1200"/>
              </a:spcBef>
              <a:spcAft>
                <a:spcPts val="200"/>
              </a:spcAft>
              <a:buClr>
                <a:schemeClr val="accent2"/>
              </a:buClr>
              <a:buSzPct val="100000"/>
              <a:buFont typeface="Arial" panose="020B0604020202020204" pitchFamily="34" charset="0"/>
              <a:buChar char="•"/>
              <a:defRPr sz="2000" kern="1200">
                <a:solidFill>
                  <a:schemeClr val="tx1">
                    <a:lumMod val="75000"/>
                    <a:lumOff val="25000"/>
                  </a:schemeClr>
                </a:solidFill>
                <a:latin typeface="Graphik Light" panose="020B0403030202060203" pitchFamily="34" charset="0"/>
                <a:ea typeface="+mn-ea"/>
                <a:cs typeface="+mn-cs"/>
              </a:defRPr>
            </a:lvl1pPr>
            <a:lvl2pPr marL="486918" indent="-285750" algn="l" defTabSz="914400" rtl="0" eaLnBrk="1" latinLnBrk="0" hangingPunct="1">
              <a:lnSpc>
                <a:spcPct val="90000"/>
              </a:lnSpc>
              <a:spcBef>
                <a:spcPts val="200"/>
              </a:spcBef>
              <a:spcAft>
                <a:spcPts val="400"/>
              </a:spcAft>
              <a:buClr>
                <a:schemeClr val="accent2"/>
              </a:buClr>
              <a:buFont typeface="Arial" panose="020B0604020202020204" pitchFamily="34" charset="0"/>
              <a:buChar char="•"/>
              <a:defRPr sz="1800" kern="1200">
                <a:solidFill>
                  <a:schemeClr val="tx1">
                    <a:lumMod val="75000"/>
                    <a:lumOff val="25000"/>
                  </a:schemeClr>
                </a:solidFill>
                <a:latin typeface="Graphik Light" panose="020B0403030202060203" pitchFamily="34" charset="0"/>
                <a:ea typeface="+mn-ea"/>
                <a:cs typeface="+mn-cs"/>
              </a:defRPr>
            </a:lvl2pPr>
            <a:lvl3pPr marL="669798" indent="-285750" algn="l" defTabSz="914400" rtl="0" eaLnBrk="1" latinLnBrk="0" hangingPunct="1">
              <a:lnSpc>
                <a:spcPct val="90000"/>
              </a:lnSpc>
              <a:spcBef>
                <a:spcPts val="200"/>
              </a:spcBef>
              <a:spcAft>
                <a:spcPts val="400"/>
              </a:spcAft>
              <a:buClr>
                <a:schemeClr val="accent2"/>
              </a:buClr>
              <a:buFont typeface="Arial" panose="020B0604020202020204" pitchFamily="34" charset="0"/>
              <a:buChar char="•"/>
              <a:defRPr sz="1400" kern="1200">
                <a:solidFill>
                  <a:schemeClr val="tx1">
                    <a:lumMod val="75000"/>
                    <a:lumOff val="25000"/>
                  </a:schemeClr>
                </a:solidFill>
                <a:latin typeface="Graphik Light" panose="020B0403030202060203" pitchFamily="34" charset="0"/>
                <a:ea typeface="+mn-ea"/>
                <a:cs typeface="+mn-cs"/>
              </a:defRPr>
            </a:lvl3pPr>
            <a:lvl4pPr marL="852678" indent="-285750" algn="l" defTabSz="914400" rtl="0" eaLnBrk="1" latinLnBrk="0" hangingPunct="1">
              <a:lnSpc>
                <a:spcPct val="90000"/>
              </a:lnSpc>
              <a:spcBef>
                <a:spcPts val="200"/>
              </a:spcBef>
              <a:spcAft>
                <a:spcPts val="400"/>
              </a:spcAft>
              <a:buClr>
                <a:schemeClr val="accent2"/>
              </a:buClr>
              <a:buFont typeface="Arial" panose="020B0604020202020204" pitchFamily="34" charset="0"/>
              <a:buChar char="•"/>
              <a:defRPr sz="1400" kern="1200">
                <a:solidFill>
                  <a:schemeClr val="tx1">
                    <a:lumMod val="75000"/>
                    <a:lumOff val="25000"/>
                  </a:schemeClr>
                </a:solidFill>
                <a:latin typeface="Graphik Light" panose="020B0403030202060203" pitchFamily="34" charset="0"/>
                <a:ea typeface="+mn-ea"/>
                <a:cs typeface="+mn-cs"/>
              </a:defRPr>
            </a:lvl4pPr>
            <a:lvl5pPr marL="1035558" indent="-285750" algn="l" defTabSz="914400" rtl="0" eaLnBrk="1" latinLnBrk="0" hangingPunct="1">
              <a:lnSpc>
                <a:spcPct val="90000"/>
              </a:lnSpc>
              <a:spcBef>
                <a:spcPts val="200"/>
              </a:spcBef>
              <a:spcAft>
                <a:spcPts val="400"/>
              </a:spcAft>
              <a:buClr>
                <a:schemeClr val="accent2"/>
              </a:buClr>
              <a:buFont typeface="Arial" panose="020B0604020202020204" pitchFamily="34" charset="0"/>
              <a:buChar char="•"/>
              <a:defRPr sz="1400" kern="1200">
                <a:solidFill>
                  <a:schemeClr val="tx1">
                    <a:lumMod val="75000"/>
                    <a:lumOff val="25000"/>
                  </a:schemeClr>
                </a:solidFill>
                <a:latin typeface="Graphik Light" panose="020B0403030202060203"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buFont typeface="Arial" panose="020B0604020202020204" pitchFamily="34" charset="0"/>
              <a:buNone/>
            </a:pPr>
            <a:endParaRPr lang="en-US" b="1" dirty="0">
              <a:solidFill>
                <a:schemeClr val="tx1"/>
              </a:solidFill>
            </a:endParaRPr>
          </a:p>
          <a:p>
            <a:pPr lvl="1" algn="just">
              <a:lnSpc>
                <a:spcPct val="100000"/>
              </a:lnSpc>
              <a:buClr>
                <a:schemeClr val="tx1"/>
              </a:buClr>
              <a:buFont typeface="Wingdings" panose="05000000000000000000" pitchFamily="2" charset="2"/>
              <a:buChar char="Ø"/>
            </a:pPr>
            <a:r>
              <a:rPr lang="en-US" sz="2400" dirty="0">
                <a:solidFill>
                  <a:srgbClr val="0070C0"/>
                </a:solidFill>
              </a:rPr>
              <a:t>Music streaming platforms offer millions of tracks, but users often struggle to find songs that match their choice. Existing recommendation systems are limited, often suggesting irrelevant content, leading to user disappointment and disengagement.</a:t>
            </a:r>
          </a:p>
          <a:p>
            <a:pPr marL="201168" lvl="1" indent="0" algn="just">
              <a:lnSpc>
                <a:spcPct val="100000"/>
              </a:lnSpc>
              <a:buFont typeface="Arial" panose="020B0604020202020204" pitchFamily="34" charset="0"/>
              <a:buNone/>
            </a:pPr>
            <a:endParaRPr lang="en-US" sz="2400" dirty="0">
              <a:solidFill>
                <a:srgbClr val="0070C0"/>
              </a:solidFill>
            </a:endParaRPr>
          </a:p>
          <a:p>
            <a:pPr lvl="1" algn="just">
              <a:lnSpc>
                <a:spcPct val="100000"/>
              </a:lnSpc>
              <a:buClr>
                <a:schemeClr val="tx1"/>
              </a:buClr>
              <a:buFont typeface="Wingdings" panose="05000000000000000000" pitchFamily="2" charset="2"/>
              <a:buChar char="Ø"/>
            </a:pPr>
            <a:r>
              <a:rPr lang="en-US" sz="2400" dirty="0">
                <a:solidFill>
                  <a:srgbClr val="0070C0"/>
                </a:solidFill>
              </a:rPr>
              <a:t>A smarter, data-driven recommendation system is needed to :</a:t>
            </a:r>
          </a:p>
          <a:p>
            <a:pPr lvl="3" algn="just">
              <a:lnSpc>
                <a:spcPct val="100000"/>
              </a:lnSpc>
              <a:buClr>
                <a:schemeClr val="tx1"/>
              </a:buClr>
              <a:buFont typeface="Wingdings" panose="05000000000000000000" pitchFamily="2" charset="2"/>
              <a:buChar char="Ø"/>
            </a:pPr>
            <a:r>
              <a:rPr lang="en-US" sz="2000" dirty="0">
                <a:solidFill>
                  <a:srgbClr val="0070C0"/>
                </a:solidFill>
              </a:rPr>
              <a:t>enhance personalization,</a:t>
            </a:r>
          </a:p>
          <a:p>
            <a:pPr lvl="3" algn="just">
              <a:lnSpc>
                <a:spcPct val="100000"/>
              </a:lnSpc>
              <a:buClr>
                <a:schemeClr val="tx1"/>
              </a:buClr>
              <a:buFont typeface="Wingdings" panose="05000000000000000000" pitchFamily="2" charset="2"/>
              <a:buChar char="Ø"/>
            </a:pPr>
            <a:r>
              <a:rPr lang="en-US" sz="2000" dirty="0">
                <a:solidFill>
                  <a:srgbClr val="0070C0"/>
                </a:solidFill>
              </a:rPr>
              <a:t>improve user experience by offering more accurate music suggestions based,</a:t>
            </a:r>
          </a:p>
          <a:p>
            <a:pPr lvl="3" algn="just">
              <a:lnSpc>
                <a:spcPct val="100000"/>
              </a:lnSpc>
              <a:buClr>
                <a:schemeClr val="tx1"/>
              </a:buClr>
              <a:buFont typeface="Wingdings" panose="05000000000000000000" pitchFamily="2" charset="2"/>
              <a:buChar char="Ø"/>
            </a:pPr>
            <a:r>
              <a:rPr lang="en-US" sz="2000" dirty="0">
                <a:solidFill>
                  <a:srgbClr val="0070C0"/>
                </a:solidFill>
              </a:rPr>
              <a:t>keep users engaged with the platform,</a:t>
            </a:r>
          </a:p>
          <a:p>
            <a:pPr lvl="3" algn="just">
              <a:lnSpc>
                <a:spcPct val="100000"/>
              </a:lnSpc>
              <a:buClr>
                <a:schemeClr val="tx1"/>
              </a:buClr>
              <a:buFont typeface="Wingdings" panose="05000000000000000000" pitchFamily="2" charset="2"/>
              <a:buChar char="Ø"/>
            </a:pPr>
            <a:r>
              <a:rPr lang="en-US" sz="2000" dirty="0">
                <a:solidFill>
                  <a:srgbClr val="0070C0"/>
                </a:solidFill>
              </a:rPr>
              <a:t>increase user retention and revenue for the platform</a:t>
            </a:r>
          </a:p>
          <a:p>
            <a:pPr lvl="3" algn="just">
              <a:lnSpc>
                <a:spcPct val="100000"/>
              </a:lnSpc>
              <a:buClr>
                <a:schemeClr val="tx1"/>
              </a:buClr>
              <a:buFont typeface="Wingdings" panose="05000000000000000000" pitchFamily="2" charset="2"/>
              <a:buChar char="Ø"/>
            </a:pPr>
            <a:endParaRPr lang="en-US" sz="2000" dirty="0">
              <a:solidFill>
                <a:srgbClr val="0070C0"/>
              </a:solidFill>
            </a:endParaRPr>
          </a:p>
        </p:txBody>
      </p:sp>
      <p:sp>
        <p:nvSpPr>
          <p:cNvPr id="5" name="Title 1">
            <a:extLst>
              <a:ext uri="{FF2B5EF4-FFF2-40B4-BE49-F238E27FC236}">
                <a16:creationId xmlns:a16="http://schemas.microsoft.com/office/drawing/2014/main" id="{EE2B58E3-FFE2-D787-85A2-E7F83E4C788B}"/>
              </a:ext>
            </a:extLst>
          </p:cNvPr>
          <p:cNvSpPr txBox="1">
            <a:spLocks/>
          </p:cNvSpPr>
          <p:nvPr/>
        </p:nvSpPr>
        <p:spPr>
          <a:xfrm>
            <a:off x="417019" y="144296"/>
            <a:ext cx="11229975" cy="994039"/>
          </a:xfrm>
          <a:prstGeom prst="rect">
            <a:avLst/>
          </a:prstGeom>
        </p:spPr>
        <p:txBody>
          <a:bodyPr/>
          <a:lstStyle>
            <a:lvl1pPr algn="l" defTabSz="914400" rtl="0" eaLnBrk="1" latinLnBrk="0" hangingPunct="1">
              <a:lnSpc>
                <a:spcPct val="85000"/>
              </a:lnSpc>
              <a:spcBef>
                <a:spcPct val="0"/>
              </a:spcBef>
              <a:buNone/>
              <a:defRPr sz="4000" b="0" kern="1200" spc="-50" baseline="0">
                <a:solidFill>
                  <a:schemeClr val="accent2"/>
                </a:solidFill>
                <a:latin typeface="Graphik Semibold" panose="020B0703030202060203" pitchFamily="34" charset="0"/>
                <a:ea typeface="+mj-ea"/>
                <a:cs typeface="+mj-cs"/>
              </a:defRPr>
            </a:lvl1pPr>
          </a:lstStyle>
          <a:p>
            <a:r>
              <a:rPr lang="en-US" b="1" dirty="0"/>
              <a:t>Problem Definition                                                          </a:t>
            </a:r>
            <a:endParaRPr lang="en-IN" b="1" dirty="0"/>
          </a:p>
        </p:txBody>
      </p:sp>
      <p:pic>
        <p:nvPicPr>
          <p:cNvPr id="1028" name="Picture 4" descr="Problem statement - Free user icons">
            <a:extLst>
              <a:ext uri="{FF2B5EF4-FFF2-40B4-BE49-F238E27FC236}">
                <a16:creationId xmlns:a16="http://schemas.microsoft.com/office/drawing/2014/main" id="{035D3DA8-4FE5-E6D0-DD3B-73CFA8A1A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5069" y="3054531"/>
            <a:ext cx="3206931" cy="320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798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70A5CC-CC66-E9A4-4E0F-4101EF33325C}"/>
              </a:ext>
            </a:extLst>
          </p:cNvPr>
          <p:cNvPicPr>
            <a:picLocks noChangeAspect="1"/>
          </p:cNvPicPr>
          <p:nvPr/>
        </p:nvPicPr>
        <p:blipFill>
          <a:blip r:embed="rId3"/>
          <a:stretch>
            <a:fillRect/>
          </a:stretch>
        </p:blipFill>
        <p:spPr>
          <a:xfrm>
            <a:off x="260630" y="1194325"/>
            <a:ext cx="7785472" cy="4699740"/>
          </a:xfrm>
          <a:prstGeom prst="rect">
            <a:avLst/>
          </a:prstGeom>
        </p:spPr>
      </p:pic>
      <p:sp>
        <p:nvSpPr>
          <p:cNvPr id="2" name="Footer Placeholder 1">
            <a:extLst>
              <a:ext uri="{FF2B5EF4-FFF2-40B4-BE49-F238E27FC236}">
                <a16:creationId xmlns:a16="http://schemas.microsoft.com/office/drawing/2014/main" id="{6CC7DB34-710A-97C0-7A08-9F40C46FA6C0}"/>
              </a:ext>
            </a:extLst>
          </p:cNvPr>
          <p:cNvSpPr>
            <a:spLocks noGrp="1"/>
          </p:cNvSpPr>
          <p:nvPr>
            <p:ph type="ftr" sz="quarter" idx="11"/>
          </p:nvPr>
        </p:nvSpPr>
        <p:spPr>
          <a:xfrm>
            <a:off x="3923578" y="6492875"/>
            <a:ext cx="4822804" cy="365125"/>
          </a:xfrm>
        </p:spPr>
        <p:txBody>
          <a:bodyPr/>
          <a:lstStyle/>
          <a:p>
            <a:r>
              <a:rPr lang="it-IT" dirty="0"/>
              <a:t>DA 204o: Data Science in Practice</a:t>
            </a:r>
            <a:endParaRPr lang="en-SG" dirty="0"/>
          </a:p>
        </p:txBody>
      </p:sp>
      <p:sp>
        <p:nvSpPr>
          <p:cNvPr id="3" name="Slide Number Placeholder 2">
            <a:extLst>
              <a:ext uri="{FF2B5EF4-FFF2-40B4-BE49-F238E27FC236}">
                <a16:creationId xmlns:a16="http://schemas.microsoft.com/office/drawing/2014/main" id="{6A4663DC-2DD4-8922-D8D3-6F7EE8264481}"/>
              </a:ext>
            </a:extLst>
          </p:cNvPr>
          <p:cNvSpPr>
            <a:spLocks noGrp="1"/>
          </p:cNvSpPr>
          <p:nvPr>
            <p:ph type="sldNum" sz="quarter" idx="12"/>
          </p:nvPr>
        </p:nvSpPr>
        <p:spPr>
          <a:xfrm>
            <a:off x="11117367" y="6492874"/>
            <a:ext cx="1312025" cy="365125"/>
          </a:xfrm>
        </p:spPr>
        <p:txBody>
          <a:bodyPr/>
          <a:lstStyle/>
          <a:p>
            <a:fld id="{BF1758FF-0BF1-4103-A89A-38EC40E85429}" type="slidenum">
              <a:rPr lang="en-SG" smtClean="0"/>
              <a:t>3</a:t>
            </a:fld>
            <a:endParaRPr lang="en-SG"/>
          </a:p>
        </p:txBody>
      </p:sp>
      <p:sp>
        <p:nvSpPr>
          <p:cNvPr id="5" name="Footer Placeholder 2">
            <a:extLst>
              <a:ext uri="{FF2B5EF4-FFF2-40B4-BE49-F238E27FC236}">
                <a16:creationId xmlns:a16="http://schemas.microsoft.com/office/drawing/2014/main" id="{1421DFB6-6CA9-3D3F-D301-E892E6CBBC7B}"/>
              </a:ext>
            </a:extLst>
          </p:cNvPr>
          <p:cNvSpPr txBox="1">
            <a:spLocks/>
          </p:cNvSpPr>
          <p:nvPr/>
        </p:nvSpPr>
        <p:spPr>
          <a:xfrm>
            <a:off x="3580678" y="5991713"/>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cap="none" baseline="0">
                <a:solidFill>
                  <a:srgbClr val="FFFFFF"/>
                </a:solidFill>
                <a:latin typeface="Graphik Regular" panose="020B0503030202060203"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SG" dirty="0"/>
          </a:p>
        </p:txBody>
      </p:sp>
      <p:sp>
        <p:nvSpPr>
          <p:cNvPr id="7" name="Content Placeholder 8">
            <a:extLst>
              <a:ext uri="{FF2B5EF4-FFF2-40B4-BE49-F238E27FC236}">
                <a16:creationId xmlns:a16="http://schemas.microsoft.com/office/drawing/2014/main" id="{C7F0F431-5AED-A55F-FD89-88990420D09C}"/>
              </a:ext>
            </a:extLst>
          </p:cNvPr>
          <p:cNvSpPr txBox="1">
            <a:spLocks/>
          </p:cNvSpPr>
          <p:nvPr/>
        </p:nvSpPr>
        <p:spPr>
          <a:xfrm>
            <a:off x="260630" y="599398"/>
            <a:ext cx="10781839" cy="5231714"/>
          </a:xfrm>
          <a:prstGeom prst="rect">
            <a:avLst/>
          </a:prstGeom>
        </p:spPr>
        <p:txBody>
          <a:bodyPr>
            <a:normAutofit/>
          </a:bodyPr>
          <a:lstStyle>
            <a:lvl1pPr marL="216000" indent="-216000" algn="l" defTabSz="914400" rtl="0" eaLnBrk="1" latinLnBrk="0" hangingPunct="1">
              <a:lnSpc>
                <a:spcPct val="90000"/>
              </a:lnSpc>
              <a:spcBef>
                <a:spcPts val="1200"/>
              </a:spcBef>
              <a:spcAft>
                <a:spcPts val="200"/>
              </a:spcAft>
              <a:buClr>
                <a:schemeClr val="accent2"/>
              </a:buClr>
              <a:buSzPct val="100000"/>
              <a:buFont typeface="Arial" panose="020B0604020202020204" pitchFamily="34" charset="0"/>
              <a:buChar char="•"/>
              <a:defRPr sz="2000" kern="1200">
                <a:solidFill>
                  <a:schemeClr val="tx1">
                    <a:lumMod val="75000"/>
                    <a:lumOff val="25000"/>
                  </a:schemeClr>
                </a:solidFill>
                <a:latin typeface="Graphik Light" panose="020B0403030202060203" pitchFamily="34" charset="0"/>
                <a:ea typeface="+mn-ea"/>
                <a:cs typeface="+mn-cs"/>
              </a:defRPr>
            </a:lvl1pPr>
            <a:lvl2pPr marL="486918" indent="-285750" algn="l" defTabSz="914400" rtl="0" eaLnBrk="1" latinLnBrk="0" hangingPunct="1">
              <a:lnSpc>
                <a:spcPct val="90000"/>
              </a:lnSpc>
              <a:spcBef>
                <a:spcPts val="200"/>
              </a:spcBef>
              <a:spcAft>
                <a:spcPts val="400"/>
              </a:spcAft>
              <a:buClr>
                <a:schemeClr val="accent2"/>
              </a:buClr>
              <a:buFont typeface="Arial" panose="020B0604020202020204" pitchFamily="34" charset="0"/>
              <a:buChar char="•"/>
              <a:defRPr sz="1800" kern="1200">
                <a:solidFill>
                  <a:schemeClr val="tx1">
                    <a:lumMod val="75000"/>
                    <a:lumOff val="25000"/>
                  </a:schemeClr>
                </a:solidFill>
                <a:latin typeface="Graphik Light" panose="020B0403030202060203" pitchFamily="34" charset="0"/>
                <a:ea typeface="+mn-ea"/>
                <a:cs typeface="+mn-cs"/>
              </a:defRPr>
            </a:lvl2pPr>
            <a:lvl3pPr marL="669798" indent="-285750" algn="l" defTabSz="914400" rtl="0" eaLnBrk="1" latinLnBrk="0" hangingPunct="1">
              <a:lnSpc>
                <a:spcPct val="90000"/>
              </a:lnSpc>
              <a:spcBef>
                <a:spcPts val="200"/>
              </a:spcBef>
              <a:spcAft>
                <a:spcPts val="400"/>
              </a:spcAft>
              <a:buClr>
                <a:schemeClr val="accent2"/>
              </a:buClr>
              <a:buFont typeface="Arial" panose="020B0604020202020204" pitchFamily="34" charset="0"/>
              <a:buChar char="•"/>
              <a:defRPr sz="1400" kern="1200">
                <a:solidFill>
                  <a:schemeClr val="tx1">
                    <a:lumMod val="75000"/>
                    <a:lumOff val="25000"/>
                  </a:schemeClr>
                </a:solidFill>
                <a:latin typeface="Graphik Light" panose="020B0403030202060203" pitchFamily="34" charset="0"/>
                <a:ea typeface="+mn-ea"/>
                <a:cs typeface="+mn-cs"/>
              </a:defRPr>
            </a:lvl3pPr>
            <a:lvl4pPr marL="852678" indent="-285750" algn="l" defTabSz="914400" rtl="0" eaLnBrk="1" latinLnBrk="0" hangingPunct="1">
              <a:lnSpc>
                <a:spcPct val="90000"/>
              </a:lnSpc>
              <a:spcBef>
                <a:spcPts val="200"/>
              </a:spcBef>
              <a:spcAft>
                <a:spcPts val="400"/>
              </a:spcAft>
              <a:buClr>
                <a:schemeClr val="accent2"/>
              </a:buClr>
              <a:buFont typeface="Arial" panose="020B0604020202020204" pitchFamily="34" charset="0"/>
              <a:buChar char="•"/>
              <a:defRPr sz="1400" kern="1200">
                <a:solidFill>
                  <a:schemeClr val="tx1">
                    <a:lumMod val="75000"/>
                    <a:lumOff val="25000"/>
                  </a:schemeClr>
                </a:solidFill>
                <a:latin typeface="Graphik Light" panose="020B0403030202060203" pitchFamily="34" charset="0"/>
                <a:ea typeface="+mn-ea"/>
                <a:cs typeface="+mn-cs"/>
              </a:defRPr>
            </a:lvl4pPr>
            <a:lvl5pPr marL="1035558" indent="-285750" algn="l" defTabSz="914400" rtl="0" eaLnBrk="1" latinLnBrk="0" hangingPunct="1">
              <a:lnSpc>
                <a:spcPct val="90000"/>
              </a:lnSpc>
              <a:spcBef>
                <a:spcPts val="200"/>
              </a:spcBef>
              <a:spcAft>
                <a:spcPts val="400"/>
              </a:spcAft>
              <a:buClr>
                <a:schemeClr val="accent2"/>
              </a:buClr>
              <a:buFont typeface="Arial" panose="020B0604020202020204" pitchFamily="34" charset="0"/>
              <a:buChar char="•"/>
              <a:defRPr sz="1400" kern="1200">
                <a:solidFill>
                  <a:schemeClr val="tx1">
                    <a:lumMod val="75000"/>
                    <a:lumOff val="25000"/>
                  </a:schemeClr>
                </a:solidFill>
                <a:latin typeface="Graphik Light" panose="020B0403030202060203"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Wingdings" panose="05000000000000000000" pitchFamily="2" charset="2"/>
              <a:buChar char="Ø"/>
            </a:pPr>
            <a:r>
              <a:rPr lang="en-US" b="1" dirty="0">
                <a:solidFill>
                  <a:schemeClr val="tx1"/>
                </a:solidFill>
              </a:rPr>
              <a:t>Data source :</a:t>
            </a:r>
            <a:r>
              <a:rPr lang="en-US" dirty="0">
                <a:solidFill>
                  <a:schemeClr val="tx1"/>
                </a:solidFill>
              </a:rPr>
              <a:t>     </a:t>
            </a:r>
            <a:r>
              <a:rPr lang="en-US" dirty="0">
                <a:solidFill>
                  <a:srgbClr val="0070C0"/>
                </a:solidFill>
                <a:hlinkClick r:id="rId4">
                  <a:extLst>
                    <a:ext uri="{A12FA001-AC4F-418D-AE19-62706E023703}">
                      <ahyp:hlinkClr xmlns:ahyp="http://schemas.microsoft.com/office/drawing/2018/hyperlinkcolor" val="tx"/>
                    </a:ext>
                  </a:extLst>
                </a:hlinkClick>
              </a:rPr>
              <a:t>Spotify dataset (kaggle.com)</a:t>
            </a:r>
            <a:r>
              <a:rPr lang="en-US" dirty="0">
                <a:solidFill>
                  <a:srgbClr val="0070C0"/>
                </a:solidFill>
              </a:rPr>
              <a:t>  : data.csv , data_by_genre.csv</a:t>
            </a:r>
          </a:p>
          <a:p>
            <a:pPr marL="0" indent="0">
              <a:buFont typeface="Arial" panose="020B0604020202020204" pitchFamily="34" charset="0"/>
              <a:buNone/>
            </a:pPr>
            <a:endParaRPr lang="en-US" sz="2400" dirty="0">
              <a:solidFill>
                <a:schemeClr val="tx1"/>
              </a:solidFill>
            </a:endParaRPr>
          </a:p>
          <a:p>
            <a:pPr marL="0" indent="0">
              <a:buFont typeface="Arial" panose="020B0604020202020204" pitchFamily="34" charset="0"/>
              <a:buNone/>
            </a:pPr>
            <a:endParaRPr lang="en-US" sz="2400" dirty="0">
              <a:solidFill>
                <a:schemeClr val="tx1"/>
              </a:solidFill>
            </a:endParaRPr>
          </a:p>
          <a:p>
            <a:pPr marL="0" indent="0">
              <a:buFont typeface="Arial" panose="020B0604020202020204" pitchFamily="34" charset="0"/>
              <a:buNone/>
            </a:pPr>
            <a:endParaRPr lang="en-US" sz="2400" dirty="0">
              <a:solidFill>
                <a:schemeClr val="tx1"/>
              </a:solidFill>
            </a:endParaRPr>
          </a:p>
          <a:p>
            <a:pPr marL="0" indent="0">
              <a:buFont typeface="Arial" panose="020B0604020202020204" pitchFamily="34" charset="0"/>
              <a:buNone/>
            </a:pPr>
            <a:endParaRPr lang="en-US" sz="2400" dirty="0">
              <a:solidFill>
                <a:schemeClr val="tx1"/>
              </a:solidFill>
            </a:endParaRPr>
          </a:p>
          <a:p>
            <a:pPr marL="0" indent="0">
              <a:buFont typeface="Arial" panose="020B0604020202020204" pitchFamily="34" charset="0"/>
              <a:buNone/>
            </a:pPr>
            <a:endParaRPr lang="en-US" sz="900" dirty="0">
              <a:solidFill>
                <a:schemeClr val="tx1"/>
              </a:solidFill>
            </a:endParaRPr>
          </a:p>
          <a:p>
            <a:pPr marL="0" indent="0">
              <a:buNone/>
            </a:pPr>
            <a:endParaRPr lang="en-US" dirty="0">
              <a:solidFill>
                <a:srgbClr val="0070C0"/>
              </a:solidFill>
              <a:latin typeface="Graphik Regular" panose="020B0503030202060203"/>
            </a:endParaRPr>
          </a:p>
          <a:p>
            <a:endParaRPr lang="en-US" sz="2400" dirty="0">
              <a:solidFill>
                <a:schemeClr val="tx1"/>
              </a:solidFill>
            </a:endParaRPr>
          </a:p>
        </p:txBody>
      </p:sp>
      <p:sp>
        <p:nvSpPr>
          <p:cNvPr id="8" name="Rectangle 7">
            <a:extLst>
              <a:ext uri="{FF2B5EF4-FFF2-40B4-BE49-F238E27FC236}">
                <a16:creationId xmlns:a16="http://schemas.microsoft.com/office/drawing/2014/main" id="{685CCD44-6B5E-1F5D-2441-F57EAF0CF028}"/>
              </a:ext>
            </a:extLst>
          </p:cNvPr>
          <p:cNvSpPr>
            <a:spLocks noChangeArrowheads="1"/>
          </p:cNvSpPr>
          <p:nvPr/>
        </p:nvSpPr>
        <p:spPr bwMode="auto">
          <a:xfrm>
            <a:off x="8046102" y="3484337"/>
            <a:ext cx="383839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400" b="1" i="0" u="none" strike="noStrike" cap="none" normalizeH="0" baseline="0" dirty="0">
                <a:ln>
                  <a:noFill/>
                </a:ln>
                <a:solidFill>
                  <a:schemeClr val="tx1"/>
                </a:solidFill>
                <a:effectLst/>
                <a:latin typeface="Graphik Regular" panose="020B0503030202060203"/>
              </a:rPr>
              <a:t>Features (Columns):</a:t>
            </a:r>
            <a:r>
              <a:rPr kumimoji="0" lang="en-US" altLang="en-US" sz="1400" b="0" i="0" u="none" strike="noStrike" cap="none" normalizeH="0" baseline="0" dirty="0">
                <a:ln>
                  <a:noFill/>
                </a:ln>
                <a:solidFill>
                  <a:schemeClr val="tx1"/>
                </a:solidFill>
                <a:effectLst/>
                <a:latin typeface="Graphik Regular" panose="020B0503030202060203"/>
              </a:rPr>
              <a:t> </a:t>
            </a:r>
            <a:r>
              <a:rPr kumimoji="0" lang="en-US" altLang="en-US" sz="1400" b="0" i="0" u="none" strike="noStrike" cap="none" normalizeH="0" baseline="0" dirty="0">
                <a:ln>
                  <a:noFill/>
                </a:ln>
                <a:solidFill>
                  <a:srgbClr val="0070C0"/>
                </a:solidFill>
                <a:effectLst/>
                <a:latin typeface="Graphik Regular" panose="020B0503030202060203"/>
              </a:rPr>
              <a:t>The dataset contains 19 features, including:</a:t>
            </a:r>
          </a:p>
          <a:p>
            <a:pPr marL="742950" lvl="1" indent="-285750" algn="just" defTabSz="914400" eaLnBrk="0" fontAlgn="base" hangingPunct="0">
              <a:spcBef>
                <a:spcPct val="0"/>
              </a:spcBef>
              <a:spcAft>
                <a:spcPct val="0"/>
              </a:spcAft>
              <a:buFont typeface="Wingdings" panose="05000000000000000000" pitchFamily="2" charset="2"/>
              <a:buChar char="§"/>
            </a:pPr>
            <a:r>
              <a:rPr kumimoji="0" lang="en-US" altLang="en-US" sz="1400" b="1" i="0" u="none" strike="noStrike" cap="none" normalizeH="0" baseline="0" dirty="0">
                <a:ln>
                  <a:noFill/>
                </a:ln>
                <a:solidFill>
                  <a:schemeClr val="tx1"/>
                </a:solidFill>
                <a:effectLst/>
                <a:latin typeface="Graphik Regular" panose="020B0503030202060203"/>
              </a:rPr>
              <a:t>Numerical:</a:t>
            </a:r>
            <a:r>
              <a:rPr kumimoji="0" lang="en-US" altLang="en-US" sz="1400" b="0" i="0" u="none" strike="noStrike" cap="none" normalizeH="0" baseline="0" dirty="0">
                <a:ln>
                  <a:noFill/>
                </a:ln>
                <a:solidFill>
                  <a:schemeClr val="tx1"/>
                </a:solidFill>
                <a:effectLst/>
                <a:latin typeface="Graphik Regular" panose="020B0503030202060203"/>
              </a:rPr>
              <a:t> </a:t>
            </a:r>
            <a:r>
              <a:rPr kumimoji="0" lang="en-US" altLang="en-US" sz="1400" b="0" i="0" u="none" strike="noStrike" cap="none" normalizeH="0" baseline="0" dirty="0">
                <a:ln>
                  <a:noFill/>
                </a:ln>
                <a:solidFill>
                  <a:srgbClr val="0070C0"/>
                </a:solidFill>
                <a:effectLst/>
                <a:latin typeface="Graphik Regular" panose="020B0503030202060203"/>
              </a:rPr>
              <a:t>valence, year, </a:t>
            </a:r>
            <a:r>
              <a:rPr kumimoji="0" lang="en-US" altLang="en-US" sz="1400" b="0" i="0" u="none" strike="noStrike" cap="none" normalizeH="0" baseline="0" dirty="0" err="1">
                <a:ln>
                  <a:noFill/>
                </a:ln>
                <a:solidFill>
                  <a:srgbClr val="0070C0"/>
                </a:solidFill>
                <a:effectLst/>
                <a:latin typeface="Graphik Regular" panose="020B0503030202060203"/>
              </a:rPr>
              <a:t>acousticness</a:t>
            </a:r>
            <a:r>
              <a:rPr kumimoji="0" lang="en-US" altLang="en-US" sz="1400" b="0" i="0" u="none" strike="noStrike" cap="none" normalizeH="0" baseline="0" dirty="0">
                <a:ln>
                  <a:noFill/>
                </a:ln>
                <a:solidFill>
                  <a:srgbClr val="0070C0"/>
                </a:solidFill>
                <a:effectLst/>
                <a:latin typeface="Graphik Regular" panose="020B0503030202060203"/>
              </a:rPr>
              <a:t>, danceability, </a:t>
            </a:r>
            <a:r>
              <a:rPr kumimoji="0" lang="en-US" altLang="en-US" sz="1400" b="0" i="0" u="none" strike="noStrike" cap="none" normalizeH="0" baseline="0" dirty="0" err="1">
                <a:ln>
                  <a:noFill/>
                </a:ln>
                <a:solidFill>
                  <a:srgbClr val="0070C0"/>
                </a:solidFill>
                <a:effectLst/>
                <a:latin typeface="Graphik Regular" panose="020B0503030202060203"/>
              </a:rPr>
              <a:t>duration_ms</a:t>
            </a:r>
            <a:r>
              <a:rPr kumimoji="0" lang="en-US" altLang="en-US" sz="1400" b="0" i="0" u="none" strike="noStrike" cap="none" normalizeH="0" baseline="0" dirty="0">
                <a:ln>
                  <a:noFill/>
                </a:ln>
                <a:solidFill>
                  <a:srgbClr val="0070C0"/>
                </a:solidFill>
                <a:effectLst/>
                <a:latin typeface="Graphik Regular" panose="020B0503030202060203"/>
              </a:rPr>
              <a:t>, energy, explicit, </a:t>
            </a:r>
            <a:r>
              <a:rPr kumimoji="0" lang="en-US" altLang="en-US" sz="1400" b="0" i="0" u="none" strike="noStrike" cap="none" normalizeH="0" baseline="0" dirty="0" err="1">
                <a:ln>
                  <a:noFill/>
                </a:ln>
                <a:solidFill>
                  <a:srgbClr val="0070C0"/>
                </a:solidFill>
                <a:effectLst/>
                <a:latin typeface="Graphik Regular" panose="020B0503030202060203"/>
              </a:rPr>
              <a:t>instrumentalness</a:t>
            </a:r>
            <a:r>
              <a:rPr kumimoji="0" lang="en-US" altLang="en-US" sz="1400" b="0" i="0" u="none" strike="noStrike" cap="none" normalizeH="0" baseline="0" dirty="0">
                <a:ln>
                  <a:noFill/>
                </a:ln>
                <a:solidFill>
                  <a:srgbClr val="0070C0"/>
                </a:solidFill>
                <a:effectLst/>
                <a:latin typeface="Graphik Regular" panose="020B0503030202060203"/>
              </a:rPr>
              <a:t>, key, liveness, loudness, mode, popularity, </a:t>
            </a:r>
            <a:r>
              <a:rPr kumimoji="0" lang="en-US" altLang="en-US" sz="1400" b="0" i="0" u="none" strike="noStrike" cap="none" normalizeH="0" baseline="0" dirty="0" err="1">
                <a:ln>
                  <a:noFill/>
                </a:ln>
                <a:solidFill>
                  <a:srgbClr val="0070C0"/>
                </a:solidFill>
                <a:effectLst/>
                <a:latin typeface="Graphik Regular" panose="020B0503030202060203"/>
              </a:rPr>
              <a:t>speechiness</a:t>
            </a:r>
            <a:r>
              <a:rPr kumimoji="0" lang="en-US" altLang="en-US" sz="1400" b="0" i="0" u="none" strike="noStrike" cap="none" normalizeH="0" baseline="0" dirty="0">
                <a:ln>
                  <a:noFill/>
                </a:ln>
                <a:solidFill>
                  <a:srgbClr val="0070C0"/>
                </a:solidFill>
                <a:effectLst/>
                <a:latin typeface="Graphik Regular" panose="020B0503030202060203"/>
              </a:rPr>
              <a:t>, tempo</a:t>
            </a:r>
          </a:p>
          <a:p>
            <a:pPr marL="742950" lvl="1" indent="-285750" algn="just" defTabSz="914400" eaLnBrk="0" fontAlgn="base" hangingPunct="0">
              <a:spcBef>
                <a:spcPct val="0"/>
              </a:spcBef>
              <a:spcAft>
                <a:spcPct val="0"/>
              </a:spcAft>
              <a:buFont typeface="Wingdings" panose="05000000000000000000" pitchFamily="2" charset="2"/>
              <a:buChar char="§"/>
            </a:pPr>
            <a:r>
              <a:rPr kumimoji="0" lang="en-US" altLang="en-US" sz="1400" b="1" i="0" u="none" strike="noStrike" cap="none" normalizeH="0" baseline="0" dirty="0">
                <a:ln>
                  <a:noFill/>
                </a:ln>
                <a:solidFill>
                  <a:schemeClr val="tx1"/>
                </a:solidFill>
                <a:effectLst/>
                <a:latin typeface="Graphik Regular" panose="020B0503030202060203"/>
              </a:rPr>
              <a:t>Categorical:</a:t>
            </a:r>
            <a:r>
              <a:rPr kumimoji="0" lang="en-US" altLang="en-US" sz="1400" b="0" i="0" u="none" strike="noStrike" cap="none" normalizeH="0" baseline="0" dirty="0">
                <a:ln>
                  <a:noFill/>
                </a:ln>
                <a:solidFill>
                  <a:schemeClr val="tx1"/>
                </a:solidFill>
                <a:effectLst/>
                <a:latin typeface="Graphik Regular" panose="020B0503030202060203"/>
              </a:rPr>
              <a:t> </a:t>
            </a:r>
            <a:r>
              <a:rPr kumimoji="0" lang="en-US" altLang="en-US" sz="1400" b="0" i="0" u="none" strike="noStrike" cap="none" normalizeH="0" baseline="0" dirty="0">
                <a:ln>
                  <a:noFill/>
                </a:ln>
                <a:solidFill>
                  <a:srgbClr val="0070C0"/>
                </a:solidFill>
                <a:effectLst/>
                <a:latin typeface="Graphik Regular" panose="020B0503030202060203"/>
              </a:rPr>
              <a:t>artists, id, name, </a:t>
            </a:r>
            <a:r>
              <a:rPr kumimoji="0" lang="en-US" altLang="en-US" sz="1400" b="0" i="0" u="none" strike="noStrike" cap="none" normalizeH="0" baseline="0" dirty="0" err="1">
                <a:ln>
                  <a:noFill/>
                </a:ln>
                <a:solidFill>
                  <a:srgbClr val="0070C0"/>
                </a:solidFill>
                <a:effectLst/>
                <a:latin typeface="Graphik Regular" panose="020B0503030202060203"/>
              </a:rPr>
              <a:t>release_date</a:t>
            </a:r>
            <a:r>
              <a:rPr kumimoji="0" lang="en-US" altLang="en-US" sz="1400" b="0" i="0" u="none" strike="noStrike" cap="none" normalizeH="0" baseline="0" dirty="0">
                <a:ln>
                  <a:noFill/>
                </a:ln>
                <a:solidFill>
                  <a:srgbClr val="0070C0"/>
                </a:solidFill>
                <a:effectLst/>
                <a:latin typeface="Graphik Regular" panose="020B0503030202060203"/>
              </a:rPr>
              <a:t>, genre</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400" b="1" i="0" u="none" strike="noStrike" cap="none" normalizeH="0" baseline="0" dirty="0">
                <a:ln>
                  <a:noFill/>
                </a:ln>
                <a:solidFill>
                  <a:schemeClr val="tx1"/>
                </a:solidFill>
                <a:effectLst/>
                <a:latin typeface="Graphik Regular" panose="020B0503030202060203"/>
              </a:rPr>
              <a:t>Size:</a:t>
            </a:r>
            <a:r>
              <a:rPr kumimoji="0" lang="en-US" altLang="en-US" sz="1400" b="0" i="0" u="none" strike="noStrike" cap="none" normalizeH="0" baseline="0" dirty="0">
                <a:ln>
                  <a:noFill/>
                </a:ln>
                <a:solidFill>
                  <a:schemeClr val="tx1"/>
                </a:solidFill>
                <a:effectLst/>
                <a:latin typeface="Graphik Regular" panose="020B0503030202060203"/>
              </a:rPr>
              <a:t> </a:t>
            </a:r>
            <a:r>
              <a:rPr kumimoji="0" lang="en-US" altLang="en-US" sz="1400" b="0" i="0" u="none" strike="noStrike" cap="none" normalizeH="0" baseline="0" dirty="0">
                <a:ln>
                  <a:noFill/>
                </a:ln>
                <a:solidFill>
                  <a:srgbClr val="0070C0"/>
                </a:solidFill>
                <a:effectLst/>
                <a:latin typeface="Graphik Regular" panose="020B0503030202060203"/>
              </a:rPr>
              <a:t>170,653 records (rows).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400" b="1" i="0" u="none" strike="noStrike" cap="none" normalizeH="0" baseline="0" dirty="0">
                <a:ln>
                  <a:noFill/>
                </a:ln>
                <a:solidFill>
                  <a:schemeClr val="tx1"/>
                </a:solidFill>
                <a:effectLst/>
                <a:latin typeface="Graphik Regular" panose="020B0503030202060203"/>
              </a:rPr>
              <a:t>Format:</a:t>
            </a:r>
            <a:r>
              <a:rPr kumimoji="0" lang="en-US" altLang="en-US" sz="1400" b="0" i="0" u="none" strike="noStrike" cap="none" normalizeH="0" baseline="0" dirty="0">
                <a:ln>
                  <a:noFill/>
                </a:ln>
                <a:solidFill>
                  <a:schemeClr val="tx1"/>
                </a:solidFill>
                <a:effectLst/>
                <a:latin typeface="Graphik Regular" panose="020B0503030202060203"/>
              </a:rPr>
              <a:t> </a:t>
            </a:r>
            <a:r>
              <a:rPr kumimoji="0" lang="en-US" altLang="en-US" sz="1400" b="0" i="0" u="none" strike="noStrike" cap="none" normalizeH="0" baseline="0" dirty="0">
                <a:ln>
                  <a:noFill/>
                </a:ln>
                <a:solidFill>
                  <a:srgbClr val="0070C0"/>
                </a:solidFill>
                <a:effectLst/>
                <a:latin typeface="Graphik Regular" panose="020B0503030202060203"/>
              </a:rPr>
              <a:t>CSV file with mixed data types (numerical, categorical, and text). </a:t>
            </a:r>
          </a:p>
        </p:txBody>
      </p:sp>
      <p:sp>
        <p:nvSpPr>
          <p:cNvPr id="10" name="Title 1">
            <a:extLst>
              <a:ext uri="{FF2B5EF4-FFF2-40B4-BE49-F238E27FC236}">
                <a16:creationId xmlns:a16="http://schemas.microsoft.com/office/drawing/2014/main" id="{1B9C68CC-7688-3ADC-2D32-5B76284A1022}"/>
              </a:ext>
            </a:extLst>
          </p:cNvPr>
          <p:cNvSpPr txBox="1">
            <a:spLocks/>
          </p:cNvSpPr>
          <p:nvPr/>
        </p:nvSpPr>
        <p:spPr>
          <a:xfrm>
            <a:off x="113564" y="4142"/>
            <a:ext cx="12078436" cy="591375"/>
          </a:xfrm>
          <a:prstGeom prst="rect">
            <a:avLst/>
          </a:prstGeom>
        </p:spPr>
        <p:txBody>
          <a:bodyPr/>
          <a:lstStyle>
            <a:lvl1pPr algn="l" defTabSz="914400" rtl="0" eaLnBrk="1" latinLnBrk="0" hangingPunct="1">
              <a:lnSpc>
                <a:spcPct val="85000"/>
              </a:lnSpc>
              <a:spcBef>
                <a:spcPct val="0"/>
              </a:spcBef>
              <a:buNone/>
              <a:defRPr sz="4000" b="0" kern="1200" spc="-50" baseline="0">
                <a:solidFill>
                  <a:schemeClr val="accent2"/>
                </a:solidFill>
                <a:latin typeface="Graphik Semibold" panose="020B0703030202060203" pitchFamily="34" charset="0"/>
                <a:ea typeface="+mj-ea"/>
                <a:cs typeface="+mj-cs"/>
              </a:defRPr>
            </a:lvl1pPr>
          </a:lstStyle>
          <a:p>
            <a:r>
              <a:rPr lang="en-US" b="1" dirty="0"/>
              <a:t>Data Collections and Preparation                                                                              </a:t>
            </a:r>
            <a:endParaRPr lang="en-IN" b="1" dirty="0"/>
          </a:p>
        </p:txBody>
      </p:sp>
      <p:sp>
        <p:nvSpPr>
          <p:cNvPr id="12" name="TextBox 11">
            <a:extLst>
              <a:ext uri="{FF2B5EF4-FFF2-40B4-BE49-F238E27FC236}">
                <a16:creationId xmlns:a16="http://schemas.microsoft.com/office/drawing/2014/main" id="{B26F74DE-C00E-803E-A1CE-B1DA62E8378C}"/>
              </a:ext>
            </a:extLst>
          </p:cNvPr>
          <p:cNvSpPr txBox="1"/>
          <p:nvPr/>
        </p:nvSpPr>
        <p:spPr>
          <a:xfrm>
            <a:off x="8598365" y="2446822"/>
            <a:ext cx="2865116" cy="646331"/>
          </a:xfrm>
          <a:prstGeom prst="rect">
            <a:avLst/>
          </a:prstGeom>
          <a:noFill/>
          <a:ln w="28575">
            <a:solidFill>
              <a:srgbClr val="0070C0"/>
            </a:solidFill>
          </a:ln>
        </p:spPr>
        <p:txBody>
          <a:bodyPr wrap="square">
            <a:spAutoFit/>
          </a:bodyPr>
          <a:lstStyle/>
          <a:p>
            <a:r>
              <a:rPr lang="en-US" b="1" dirty="0">
                <a:latin typeface="Graphik Regular" panose="020B0503030202060203"/>
              </a:rPr>
              <a:t>Data.csv : (170,653 , 19)</a:t>
            </a:r>
          </a:p>
          <a:p>
            <a:r>
              <a:rPr lang="en-US" b="1" dirty="0" err="1">
                <a:latin typeface="Graphik Regular" panose="020B0503030202060203"/>
              </a:rPr>
              <a:t>Data_by_genre</a:t>
            </a:r>
            <a:r>
              <a:rPr lang="en-US" b="1" dirty="0">
                <a:latin typeface="Graphik Regular" panose="020B0503030202060203"/>
              </a:rPr>
              <a:t>: (2973, 14)</a:t>
            </a:r>
            <a:endParaRPr lang="en-US" dirty="0"/>
          </a:p>
        </p:txBody>
      </p:sp>
      <p:sp>
        <p:nvSpPr>
          <p:cNvPr id="18" name="TextBox 17">
            <a:extLst>
              <a:ext uri="{FF2B5EF4-FFF2-40B4-BE49-F238E27FC236}">
                <a16:creationId xmlns:a16="http://schemas.microsoft.com/office/drawing/2014/main" id="{D98BB9D6-0938-9478-5CED-14D5B84456CE}"/>
              </a:ext>
            </a:extLst>
          </p:cNvPr>
          <p:cNvSpPr txBox="1"/>
          <p:nvPr/>
        </p:nvSpPr>
        <p:spPr>
          <a:xfrm>
            <a:off x="9480637" y="169782"/>
            <a:ext cx="2403855" cy="260093"/>
          </a:xfrm>
          <a:prstGeom prst="rect">
            <a:avLst/>
          </a:prstGeom>
          <a:noFill/>
          <a:ln>
            <a:solidFill>
              <a:schemeClr val="tx1"/>
            </a:solidFill>
          </a:ln>
        </p:spPr>
        <p:txBody>
          <a:bodyPr wrap="square">
            <a:spAutoFit/>
          </a:bodyPr>
          <a:lstStyle/>
          <a:p>
            <a:r>
              <a:rPr kumimoji="0" lang="en-US" altLang="en-US" sz="1100" b="1" i="0" u="none" strike="noStrike" cap="none" normalizeH="0" baseline="0" dirty="0">
                <a:ln>
                  <a:noFill/>
                </a:ln>
                <a:effectLst/>
                <a:highlight>
                  <a:srgbClr val="FFFF00"/>
                </a:highlight>
                <a:latin typeface="Graphik Regular" panose="020B0503030202060203"/>
              </a:rPr>
              <a:t>Reference: 01_data_collection.ipynb</a:t>
            </a:r>
            <a:endParaRPr lang="en-US" sz="1100" dirty="0">
              <a:highlight>
                <a:srgbClr val="FFFF00"/>
              </a:highlight>
            </a:endParaRPr>
          </a:p>
        </p:txBody>
      </p:sp>
      <p:pic>
        <p:nvPicPr>
          <p:cNvPr id="3076" name="Picture 4" descr="Data Collection icons for free download | Freepik">
            <a:extLst>
              <a:ext uri="{FF2B5EF4-FFF2-40B4-BE49-F238E27FC236}">
                <a16:creationId xmlns:a16="http://schemas.microsoft.com/office/drawing/2014/main" id="{67A44786-CFCB-6177-49D1-84220CFAA4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7067" y="618091"/>
            <a:ext cx="1532190" cy="153219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764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CC0CC12-E085-A741-9B1F-194EDAC229DD}"/>
              </a:ext>
            </a:extLst>
          </p:cNvPr>
          <p:cNvSpPr/>
          <p:nvPr/>
        </p:nvSpPr>
        <p:spPr>
          <a:xfrm>
            <a:off x="6290978" y="4075283"/>
            <a:ext cx="5639636" cy="220359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7B1B93F-5593-66E7-E440-3EFAC7030E90}"/>
              </a:ext>
            </a:extLst>
          </p:cNvPr>
          <p:cNvSpPr/>
          <p:nvPr/>
        </p:nvSpPr>
        <p:spPr>
          <a:xfrm>
            <a:off x="339634" y="4075284"/>
            <a:ext cx="5561389" cy="220359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6CC7DB34-710A-97C0-7A08-9F40C46FA6C0}"/>
              </a:ext>
            </a:extLst>
          </p:cNvPr>
          <p:cNvSpPr>
            <a:spLocks noGrp="1"/>
          </p:cNvSpPr>
          <p:nvPr>
            <p:ph type="ftr" sz="quarter" idx="11"/>
          </p:nvPr>
        </p:nvSpPr>
        <p:spPr>
          <a:xfrm>
            <a:off x="3923578" y="6492875"/>
            <a:ext cx="4822804" cy="365125"/>
          </a:xfrm>
        </p:spPr>
        <p:txBody>
          <a:bodyPr/>
          <a:lstStyle/>
          <a:p>
            <a:r>
              <a:rPr lang="it-IT"/>
              <a:t>DA 204o: Data Science in Practice</a:t>
            </a:r>
            <a:endParaRPr lang="en-SG" dirty="0"/>
          </a:p>
        </p:txBody>
      </p:sp>
      <p:sp>
        <p:nvSpPr>
          <p:cNvPr id="3" name="Slide Number Placeholder 2">
            <a:extLst>
              <a:ext uri="{FF2B5EF4-FFF2-40B4-BE49-F238E27FC236}">
                <a16:creationId xmlns:a16="http://schemas.microsoft.com/office/drawing/2014/main" id="{6A4663DC-2DD4-8922-D8D3-6F7EE8264481}"/>
              </a:ext>
            </a:extLst>
          </p:cNvPr>
          <p:cNvSpPr>
            <a:spLocks noGrp="1"/>
          </p:cNvSpPr>
          <p:nvPr>
            <p:ph type="sldNum" sz="quarter" idx="12"/>
          </p:nvPr>
        </p:nvSpPr>
        <p:spPr>
          <a:xfrm>
            <a:off x="11117367" y="6492874"/>
            <a:ext cx="1312025" cy="365125"/>
          </a:xfrm>
        </p:spPr>
        <p:txBody>
          <a:bodyPr/>
          <a:lstStyle/>
          <a:p>
            <a:fld id="{BF1758FF-0BF1-4103-A89A-38EC40E85429}" type="slidenum">
              <a:rPr lang="en-SG" smtClean="0"/>
              <a:t>4</a:t>
            </a:fld>
            <a:endParaRPr lang="en-SG"/>
          </a:p>
        </p:txBody>
      </p:sp>
      <p:sp>
        <p:nvSpPr>
          <p:cNvPr id="9" name="Rectangle 8">
            <a:extLst>
              <a:ext uri="{FF2B5EF4-FFF2-40B4-BE49-F238E27FC236}">
                <a16:creationId xmlns:a16="http://schemas.microsoft.com/office/drawing/2014/main" id="{BDBB54E8-FB47-B1E2-4685-41293BCE59A0}"/>
              </a:ext>
            </a:extLst>
          </p:cNvPr>
          <p:cNvSpPr>
            <a:spLocks noChangeArrowheads="1"/>
          </p:cNvSpPr>
          <p:nvPr/>
        </p:nvSpPr>
        <p:spPr bwMode="auto">
          <a:xfrm>
            <a:off x="415927" y="1296843"/>
            <a:ext cx="8224825" cy="264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en-US" altLang="en-US" sz="1400" b="1" dirty="0">
                <a:latin typeface="Graphik Regular" panose="020B0503030202060203"/>
              </a:rPr>
              <a:t>Check Data completeness: </a:t>
            </a:r>
            <a:r>
              <a:rPr lang="en-US" altLang="en-US" sz="1400" dirty="0">
                <a:solidFill>
                  <a:srgbClr val="0070C0"/>
                </a:solidFill>
                <a:latin typeface="Graphik Regular" panose="020B0503030202060203"/>
              </a:rPr>
              <a:t>No missing values and duplicate rows found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en-US" altLang="en-US" sz="1400" b="1" dirty="0">
                <a:latin typeface="Graphik Regular" panose="020B0503030202060203"/>
              </a:rPr>
              <a:t>Descriptive statistics: </a:t>
            </a:r>
            <a:r>
              <a:rPr lang="en-US" altLang="en-US" sz="1400" dirty="0">
                <a:solidFill>
                  <a:srgbClr val="0070C0"/>
                </a:solidFill>
                <a:latin typeface="Graphik Regular" panose="020B0503030202060203"/>
              </a:rPr>
              <a:t>Descriptive statistics performed.</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en-US" altLang="en-US" sz="1400" b="1" dirty="0">
                <a:latin typeface="Graphik Regular" panose="020B0503030202060203"/>
              </a:rPr>
              <a:t>Check Outliers: </a:t>
            </a:r>
            <a:r>
              <a:rPr lang="en-US" altLang="en-US" sz="1400" dirty="0">
                <a:solidFill>
                  <a:srgbClr val="0070C0"/>
                </a:solidFill>
                <a:latin typeface="Graphik Regular" panose="020B0503030202060203"/>
              </a:rPr>
              <a:t>Outliers visualized via Boxplots and outliers counted using interquartile range</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en-US" altLang="en-US" sz="1400" b="1" dirty="0">
                <a:latin typeface="Graphik Regular" panose="020B0503030202060203"/>
              </a:rPr>
              <a:t>Outlier Handling: </a:t>
            </a:r>
            <a:r>
              <a:rPr lang="en-US" altLang="en-US" sz="1400" dirty="0">
                <a:solidFill>
                  <a:srgbClr val="0070C0"/>
                </a:solidFill>
                <a:latin typeface="Graphik Regular" panose="020B0503030202060203"/>
              </a:rPr>
              <a:t>Outlier capping performed only on </a:t>
            </a:r>
            <a:r>
              <a:rPr kumimoji="0" lang="en-US" altLang="en-US" sz="1400" b="0" i="0" u="none" strike="noStrike" cap="none" normalizeH="0" baseline="0" dirty="0">
                <a:ln>
                  <a:noFill/>
                </a:ln>
                <a:solidFill>
                  <a:srgbClr val="0070C0"/>
                </a:solidFill>
                <a:effectLst/>
                <a:latin typeface="Graphik Regular" panose="020B0503030202060203"/>
              </a:rPr>
              <a:t>danceability as the other features had too many outliers and can provide useful information for recommendation system.</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en-US" altLang="en-US" sz="1400" b="1" dirty="0">
                <a:latin typeface="Graphik Regular" panose="020B0503030202060203"/>
              </a:rPr>
              <a:t>Feature engineering: </a:t>
            </a:r>
            <a:r>
              <a:rPr lang="en-US" altLang="en-US" sz="1400" dirty="0">
                <a:solidFill>
                  <a:srgbClr val="0070C0"/>
                </a:solidFill>
                <a:latin typeface="Graphik Regular" panose="020B0503030202060203"/>
              </a:rPr>
              <a:t>New music feature categorical columns added , ‘duration min’ , ‘release decade’ added . Column ‘release date’ is inconsistent and thus discarded. New columns '</a:t>
            </a:r>
            <a:r>
              <a:rPr lang="en-US" altLang="en-US" sz="1400" dirty="0" err="1">
                <a:solidFill>
                  <a:srgbClr val="0070C0"/>
                </a:solidFill>
                <a:latin typeface="Graphik Regular" panose="020B0503030202060203"/>
              </a:rPr>
              <a:t>artist_count</a:t>
            </a:r>
            <a:r>
              <a:rPr lang="en-US" altLang="en-US" sz="1400" dirty="0">
                <a:solidFill>
                  <a:srgbClr val="0070C0"/>
                </a:solidFill>
                <a:latin typeface="Graphik Regular" panose="020B0503030202060203"/>
              </a:rPr>
              <a:t>’, '</a:t>
            </a:r>
            <a:r>
              <a:rPr lang="en-US" altLang="en-US" sz="1400" dirty="0" err="1">
                <a:solidFill>
                  <a:srgbClr val="0070C0"/>
                </a:solidFill>
                <a:latin typeface="Graphik Regular" panose="020B0503030202060203"/>
              </a:rPr>
              <a:t>artist_category</a:t>
            </a:r>
            <a:r>
              <a:rPr lang="en-US" altLang="en-US" sz="1400" dirty="0">
                <a:solidFill>
                  <a:srgbClr val="0070C0"/>
                </a:solidFill>
                <a:latin typeface="Graphik Regular" panose="020B0503030202060203"/>
              </a:rPr>
              <a:t>' are added based on artist.</a:t>
            </a:r>
            <a:endParaRPr lang="en-US" altLang="en-US" sz="1400" b="1" dirty="0">
              <a:latin typeface="Graphik Regular" panose="020B0503030202060203"/>
            </a:endParaRPr>
          </a:p>
        </p:txBody>
      </p:sp>
      <p:sp>
        <p:nvSpPr>
          <p:cNvPr id="10" name="Title 1">
            <a:extLst>
              <a:ext uri="{FF2B5EF4-FFF2-40B4-BE49-F238E27FC236}">
                <a16:creationId xmlns:a16="http://schemas.microsoft.com/office/drawing/2014/main" id="{1B9C68CC-7688-3ADC-2D32-5B76284A1022}"/>
              </a:ext>
            </a:extLst>
          </p:cNvPr>
          <p:cNvSpPr txBox="1">
            <a:spLocks/>
          </p:cNvSpPr>
          <p:nvPr/>
        </p:nvSpPr>
        <p:spPr>
          <a:xfrm>
            <a:off x="191941" y="72919"/>
            <a:ext cx="12000059" cy="623949"/>
          </a:xfrm>
          <a:prstGeom prst="rect">
            <a:avLst/>
          </a:prstGeom>
        </p:spPr>
        <p:txBody>
          <a:bodyPr/>
          <a:lstStyle>
            <a:lvl1pPr algn="l" defTabSz="914400" rtl="0" eaLnBrk="1" latinLnBrk="0" hangingPunct="1">
              <a:lnSpc>
                <a:spcPct val="85000"/>
              </a:lnSpc>
              <a:spcBef>
                <a:spcPct val="0"/>
              </a:spcBef>
              <a:buNone/>
              <a:defRPr sz="4000" b="0" kern="1200" spc="-50" baseline="0">
                <a:solidFill>
                  <a:schemeClr val="accent2"/>
                </a:solidFill>
                <a:latin typeface="Graphik Semibold" panose="020B0703030202060203" pitchFamily="34" charset="0"/>
                <a:ea typeface="+mj-ea"/>
                <a:cs typeface="+mj-cs"/>
              </a:defRPr>
            </a:lvl1pPr>
          </a:lstStyle>
          <a:p>
            <a:r>
              <a:rPr lang="en-US" b="1" dirty="0"/>
              <a:t>Data Collections and Preparation                                       </a:t>
            </a:r>
            <a:endParaRPr lang="en-IN" b="1" dirty="0"/>
          </a:p>
        </p:txBody>
      </p:sp>
      <p:sp>
        <p:nvSpPr>
          <p:cNvPr id="6" name="TextBox 5">
            <a:extLst>
              <a:ext uri="{FF2B5EF4-FFF2-40B4-BE49-F238E27FC236}">
                <a16:creationId xmlns:a16="http://schemas.microsoft.com/office/drawing/2014/main" id="{47F29197-AE2B-4FF4-258F-8BE662557417}"/>
              </a:ext>
            </a:extLst>
          </p:cNvPr>
          <p:cNvSpPr txBox="1"/>
          <p:nvPr/>
        </p:nvSpPr>
        <p:spPr>
          <a:xfrm>
            <a:off x="191941" y="850111"/>
            <a:ext cx="622662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chemeClr val="tx1"/>
                </a:solidFill>
              </a:rPr>
              <a:t>Data preprocessing steps </a:t>
            </a:r>
            <a:endParaRPr lang="en-US" sz="2400" dirty="0"/>
          </a:p>
        </p:txBody>
      </p:sp>
      <p:pic>
        <p:nvPicPr>
          <p:cNvPr id="12" name="Picture 11">
            <a:extLst>
              <a:ext uri="{FF2B5EF4-FFF2-40B4-BE49-F238E27FC236}">
                <a16:creationId xmlns:a16="http://schemas.microsoft.com/office/drawing/2014/main" id="{AE178219-E67E-E2F1-6F72-9334FD3749B0}"/>
              </a:ext>
            </a:extLst>
          </p:cNvPr>
          <p:cNvPicPr>
            <a:picLocks noChangeAspect="1"/>
          </p:cNvPicPr>
          <p:nvPr/>
        </p:nvPicPr>
        <p:blipFill>
          <a:blip r:embed="rId3"/>
          <a:stretch>
            <a:fillRect/>
          </a:stretch>
        </p:blipFill>
        <p:spPr>
          <a:xfrm>
            <a:off x="444137" y="4253244"/>
            <a:ext cx="1950743" cy="1942906"/>
          </a:xfrm>
          <a:prstGeom prst="rect">
            <a:avLst/>
          </a:prstGeom>
        </p:spPr>
      </p:pic>
      <p:pic>
        <p:nvPicPr>
          <p:cNvPr id="14" name="Picture 13">
            <a:extLst>
              <a:ext uri="{FF2B5EF4-FFF2-40B4-BE49-F238E27FC236}">
                <a16:creationId xmlns:a16="http://schemas.microsoft.com/office/drawing/2014/main" id="{F4AE0C29-63B5-B89A-232D-C707FF3052A3}"/>
              </a:ext>
            </a:extLst>
          </p:cNvPr>
          <p:cNvPicPr>
            <a:picLocks noChangeAspect="1"/>
          </p:cNvPicPr>
          <p:nvPr/>
        </p:nvPicPr>
        <p:blipFill>
          <a:blip r:embed="rId4"/>
          <a:stretch>
            <a:fillRect/>
          </a:stretch>
        </p:blipFill>
        <p:spPr>
          <a:xfrm>
            <a:off x="6418569" y="4185577"/>
            <a:ext cx="2012614" cy="2031895"/>
          </a:xfrm>
          <a:prstGeom prst="rect">
            <a:avLst/>
          </a:prstGeom>
        </p:spPr>
      </p:pic>
      <p:sp>
        <p:nvSpPr>
          <p:cNvPr id="16" name="TextBox 15">
            <a:extLst>
              <a:ext uri="{FF2B5EF4-FFF2-40B4-BE49-F238E27FC236}">
                <a16:creationId xmlns:a16="http://schemas.microsoft.com/office/drawing/2014/main" id="{6C0A3B9E-118A-8178-2B86-DCCBB0CCF129}"/>
              </a:ext>
            </a:extLst>
          </p:cNvPr>
          <p:cNvSpPr txBox="1"/>
          <p:nvPr/>
        </p:nvSpPr>
        <p:spPr>
          <a:xfrm>
            <a:off x="9178898" y="153359"/>
            <a:ext cx="2772804" cy="276999"/>
          </a:xfrm>
          <a:prstGeom prst="rect">
            <a:avLst/>
          </a:prstGeom>
          <a:noFill/>
          <a:ln>
            <a:solidFill>
              <a:schemeClr val="tx1"/>
            </a:solidFill>
          </a:ln>
        </p:spPr>
        <p:txBody>
          <a:bodyPr wrap="square">
            <a:spAutoFit/>
          </a:bodyPr>
          <a:lstStyle/>
          <a:p>
            <a:r>
              <a:rPr kumimoji="0" lang="en-US" altLang="en-US" sz="1200" b="1" i="0" u="none" strike="noStrike" cap="none" normalizeH="0" baseline="0" dirty="0">
                <a:ln>
                  <a:noFill/>
                </a:ln>
                <a:effectLst/>
                <a:highlight>
                  <a:srgbClr val="FFFF00"/>
                </a:highlight>
                <a:latin typeface="Graphik Regular" panose="020B0503030202060203"/>
              </a:rPr>
              <a:t>Reference: 02_data_preprocessing.ipynb</a:t>
            </a:r>
            <a:endParaRPr lang="en-US" sz="1200" dirty="0">
              <a:highlight>
                <a:srgbClr val="FFFF00"/>
              </a:highlight>
            </a:endParaRPr>
          </a:p>
        </p:txBody>
      </p:sp>
      <p:pic>
        <p:nvPicPr>
          <p:cNvPr id="18" name="Picture 17">
            <a:extLst>
              <a:ext uri="{FF2B5EF4-FFF2-40B4-BE49-F238E27FC236}">
                <a16:creationId xmlns:a16="http://schemas.microsoft.com/office/drawing/2014/main" id="{C55C605D-42AE-DFA3-B2D0-F406F41C31B3}"/>
              </a:ext>
            </a:extLst>
          </p:cNvPr>
          <p:cNvPicPr>
            <a:picLocks noChangeAspect="1"/>
          </p:cNvPicPr>
          <p:nvPr/>
        </p:nvPicPr>
        <p:blipFill>
          <a:blip r:embed="rId5"/>
          <a:stretch>
            <a:fillRect/>
          </a:stretch>
        </p:blipFill>
        <p:spPr>
          <a:xfrm>
            <a:off x="3536196" y="4235300"/>
            <a:ext cx="2272937" cy="1960850"/>
          </a:xfrm>
          <a:prstGeom prst="rect">
            <a:avLst/>
          </a:prstGeom>
        </p:spPr>
      </p:pic>
      <p:pic>
        <p:nvPicPr>
          <p:cNvPr id="20" name="Picture 19">
            <a:extLst>
              <a:ext uri="{FF2B5EF4-FFF2-40B4-BE49-F238E27FC236}">
                <a16:creationId xmlns:a16="http://schemas.microsoft.com/office/drawing/2014/main" id="{97B483E3-4092-08AA-05F0-3268535B783E}"/>
              </a:ext>
            </a:extLst>
          </p:cNvPr>
          <p:cNvPicPr>
            <a:picLocks noChangeAspect="1"/>
          </p:cNvPicPr>
          <p:nvPr/>
        </p:nvPicPr>
        <p:blipFill>
          <a:blip r:embed="rId6"/>
          <a:stretch>
            <a:fillRect/>
          </a:stretch>
        </p:blipFill>
        <p:spPr>
          <a:xfrm>
            <a:off x="9278236" y="4185577"/>
            <a:ext cx="2574129" cy="2003048"/>
          </a:xfrm>
          <a:prstGeom prst="rect">
            <a:avLst/>
          </a:prstGeom>
        </p:spPr>
      </p:pic>
      <p:sp>
        <p:nvSpPr>
          <p:cNvPr id="21" name="Arrow: Striped Right 20">
            <a:extLst>
              <a:ext uri="{FF2B5EF4-FFF2-40B4-BE49-F238E27FC236}">
                <a16:creationId xmlns:a16="http://schemas.microsoft.com/office/drawing/2014/main" id="{7F876507-694E-57CE-4ED1-CA88C02331FA}"/>
              </a:ext>
            </a:extLst>
          </p:cNvPr>
          <p:cNvSpPr/>
          <p:nvPr/>
        </p:nvSpPr>
        <p:spPr>
          <a:xfrm>
            <a:off x="2662625" y="4861241"/>
            <a:ext cx="725625" cy="426720"/>
          </a:xfrm>
          <a:prstGeom prst="stripedRightArrow">
            <a:avLst/>
          </a:prstGeom>
          <a:solidFill>
            <a:srgbClr val="D627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Striped Right 21">
            <a:extLst>
              <a:ext uri="{FF2B5EF4-FFF2-40B4-BE49-F238E27FC236}">
                <a16:creationId xmlns:a16="http://schemas.microsoft.com/office/drawing/2014/main" id="{69581E42-21DF-3DC1-42BD-E59E2573636B}"/>
              </a:ext>
            </a:extLst>
          </p:cNvPr>
          <p:cNvSpPr/>
          <p:nvPr/>
        </p:nvSpPr>
        <p:spPr>
          <a:xfrm>
            <a:off x="8640753" y="4861241"/>
            <a:ext cx="538476" cy="426720"/>
          </a:xfrm>
          <a:prstGeom prst="stripedRightArrow">
            <a:avLst/>
          </a:prstGeom>
          <a:solidFill>
            <a:srgbClr val="D6272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fill green Tick mark approved . Check mark icon symbols ...">
            <a:extLst>
              <a:ext uri="{FF2B5EF4-FFF2-40B4-BE49-F238E27FC236}">
                <a16:creationId xmlns:a16="http://schemas.microsoft.com/office/drawing/2014/main" id="{EB5A4679-5C71-FD53-BF1F-28A25C10EA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3382" y="4662829"/>
            <a:ext cx="72924" cy="7292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fill green Tick mark approved . Check mark icon symbols ...">
            <a:extLst>
              <a:ext uri="{FF2B5EF4-FFF2-40B4-BE49-F238E27FC236}">
                <a16:creationId xmlns:a16="http://schemas.microsoft.com/office/drawing/2014/main" id="{3D04FA06-5384-5046-DF4E-2A5D7A1886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8457" y="4764049"/>
            <a:ext cx="72924" cy="7292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B8DB7280-A9D3-505B-37B4-F0E66E8A4412}"/>
              </a:ext>
            </a:extLst>
          </p:cNvPr>
          <p:cNvPicPr>
            <a:picLocks noChangeAspect="1"/>
          </p:cNvPicPr>
          <p:nvPr/>
        </p:nvPicPr>
        <p:blipFill>
          <a:blip r:embed="rId8"/>
          <a:stretch>
            <a:fillRect/>
          </a:stretch>
        </p:blipFill>
        <p:spPr>
          <a:xfrm>
            <a:off x="9029074" y="1606231"/>
            <a:ext cx="2901540" cy="1689029"/>
          </a:xfrm>
          <a:prstGeom prst="rect">
            <a:avLst/>
          </a:prstGeom>
          <a:ln>
            <a:solidFill>
              <a:schemeClr val="tx1"/>
            </a:solidFill>
          </a:ln>
        </p:spPr>
      </p:pic>
    </p:spTree>
    <p:extLst>
      <p:ext uri="{BB962C8B-B14F-4D97-AF65-F5344CB8AC3E}">
        <p14:creationId xmlns:p14="http://schemas.microsoft.com/office/powerpoint/2010/main" val="138933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06328A-8FF1-25F0-C562-83B83A7364B0}"/>
              </a:ext>
            </a:extLst>
          </p:cNvPr>
          <p:cNvSpPr>
            <a:spLocks noGrp="1"/>
          </p:cNvSpPr>
          <p:nvPr>
            <p:ph type="ftr" sz="quarter" idx="11"/>
          </p:nvPr>
        </p:nvSpPr>
        <p:spPr/>
        <p:txBody>
          <a:bodyPr/>
          <a:lstStyle/>
          <a:p>
            <a:r>
              <a:rPr lang="it-IT"/>
              <a:t>DA 204o: Data Science in Practice</a:t>
            </a:r>
            <a:endParaRPr lang="en-SG" dirty="0"/>
          </a:p>
        </p:txBody>
      </p:sp>
      <p:sp>
        <p:nvSpPr>
          <p:cNvPr id="3" name="Slide Number Placeholder 2">
            <a:extLst>
              <a:ext uri="{FF2B5EF4-FFF2-40B4-BE49-F238E27FC236}">
                <a16:creationId xmlns:a16="http://schemas.microsoft.com/office/drawing/2014/main" id="{C1848210-E6A1-198E-EDA9-A4EB71445B9E}"/>
              </a:ext>
            </a:extLst>
          </p:cNvPr>
          <p:cNvSpPr>
            <a:spLocks noGrp="1"/>
          </p:cNvSpPr>
          <p:nvPr>
            <p:ph type="sldNum" sz="quarter" idx="12"/>
          </p:nvPr>
        </p:nvSpPr>
        <p:spPr/>
        <p:txBody>
          <a:bodyPr/>
          <a:lstStyle/>
          <a:p>
            <a:fld id="{BF1758FF-0BF1-4103-A89A-38EC40E85429}" type="slidenum">
              <a:rPr lang="en-SG" smtClean="0"/>
              <a:t>5</a:t>
            </a:fld>
            <a:endParaRPr lang="en-SG"/>
          </a:p>
        </p:txBody>
      </p:sp>
      <p:sp>
        <p:nvSpPr>
          <p:cNvPr id="4" name="Footer Placeholder 1">
            <a:extLst>
              <a:ext uri="{FF2B5EF4-FFF2-40B4-BE49-F238E27FC236}">
                <a16:creationId xmlns:a16="http://schemas.microsoft.com/office/drawing/2014/main" id="{264EC47A-AE07-73F1-48AA-B29E88A35AB2}"/>
              </a:ext>
            </a:extLst>
          </p:cNvPr>
          <p:cNvSpPr txBox="1">
            <a:spLocks/>
          </p:cNvSpPr>
          <p:nvPr/>
        </p:nvSpPr>
        <p:spPr>
          <a:xfrm>
            <a:off x="3686186" y="6459786"/>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cap="none" baseline="0">
                <a:solidFill>
                  <a:srgbClr val="FFFFFF"/>
                </a:solidFill>
                <a:latin typeface="Graphik Regular" panose="020B0503030202060203"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it-IT"/>
              <a:t>DA 204o: Data Science in Practice</a:t>
            </a:r>
            <a:endParaRPr lang="en-SG" dirty="0"/>
          </a:p>
        </p:txBody>
      </p:sp>
      <p:sp>
        <p:nvSpPr>
          <p:cNvPr id="5" name="Slide Number Placeholder 2">
            <a:extLst>
              <a:ext uri="{FF2B5EF4-FFF2-40B4-BE49-F238E27FC236}">
                <a16:creationId xmlns:a16="http://schemas.microsoft.com/office/drawing/2014/main" id="{6CCDD3F7-F6FB-EBD9-E869-46F7161695B4}"/>
              </a:ext>
            </a:extLst>
          </p:cNvPr>
          <p:cNvSpPr txBox="1">
            <a:spLocks/>
          </p:cNvSpPr>
          <p:nvPr/>
        </p:nvSpPr>
        <p:spPr>
          <a:xfrm>
            <a:off x="10879975" y="6459785"/>
            <a:ext cx="1312025" cy="365125"/>
          </a:xfrm>
          <a:prstGeom prst="rect">
            <a:avLst/>
          </a:prstGeom>
          <a:noFill/>
        </p:spPr>
        <p:txBody>
          <a:bodyPr vert="horz" lIns="91440" tIns="45720" rIns="91440" bIns="45720" rtlCol="0" anchor="ctr"/>
          <a:lstStyle>
            <a:defPPr>
              <a:defRPr lang="en-US"/>
            </a:defPPr>
            <a:lvl1pPr marL="0" algn="r" defTabSz="457200" rtl="0" eaLnBrk="1" latinLnBrk="0" hangingPunct="1">
              <a:defRPr sz="1050" kern="1200">
                <a:solidFill>
                  <a:schemeClr val="tx1"/>
                </a:solidFill>
                <a:latin typeface="Graphik Thin" panose="020B0203030202060203"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F1758FF-0BF1-4103-A89A-38EC40E85429}" type="slidenum">
              <a:rPr lang="en-SG" smtClean="0"/>
              <a:pPr/>
              <a:t>5</a:t>
            </a:fld>
            <a:endParaRPr lang="en-SG"/>
          </a:p>
        </p:txBody>
      </p:sp>
      <p:sp>
        <p:nvSpPr>
          <p:cNvPr id="6" name="Title 1">
            <a:extLst>
              <a:ext uri="{FF2B5EF4-FFF2-40B4-BE49-F238E27FC236}">
                <a16:creationId xmlns:a16="http://schemas.microsoft.com/office/drawing/2014/main" id="{09C8BC41-41D2-2253-43AC-ED92EFCC85E8}"/>
              </a:ext>
            </a:extLst>
          </p:cNvPr>
          <p:cNvSpPr txBox="1">
            <a:spLocks/>
          </p:cNvSpPr>
          <p:nvPr/>
        </p:nvSpPr>
        <p:spPr>
          <a:xfrm>
            <a:off x="189768" y="169424"/>
            <a:ext cx="11862895" cy="994039"/>
          </a:xfrm>
          <a:prstGeom prst="rect">
            <a:avLst/>
          </a:prstGeom>
        </p:spPr>
        <p:txBody>
          <a:bodyPr/>
          <a:lstStyle>
            <a:lvl1pPr algn="l" defTabSz="914400" rtl="0" eaLnBrk="1" latinLnBrk="0" hangingPunct="1">
              <a:lnSpc>
                <a:spcPct val="85000"/>
              </a:lnSpc>
              <a:spcBef>
                <a:spcPct val="0"/>
              </a:spcBef>
              <a:buNone/>
              <a:defRPr sz="4000" b="0" kern="1200" spc="-50" baseline="0">
                <a:solidFill>
                  <a:schemeClr val="accent2"/>
                </a:solidFill>
                <a:latin typeface="Graphik Semibold" panose="020B0703030202060203" pitchFamily="34" charset="0"/>
                <a:ea typeface="+mj-ea"/>
                <a:cs typeface="+mj-cs"/>
              </a:defRPr>
            </a:lvl1pPr>
          </a:lstStyle>
          <a:p>
            <a:r>
              <a:rPr lang="en-US" b="1" dirty="0"/>
              <a:t>Data</a:t>
            </a:r>
            <a:r>
              <a:rPr lang="en-US" b="1" dirty="0">
                <a:solidFill>
                  <a:schemeClr val="tx1"/>
                </a:solidFill>
              </a:rPr>
              <a:t> </a:t>
            </a:r>
            <a:r>
              <a:rPr lang="en-US" b="1" dirty="0"/>
              <a:t>Exploration                                                                                                                         </a:t>
            </a:r>
            <a:endParaRPr lang="en-IN" b="1" dirty="0"/>
          </a:p>
        </p:txBody>
      </p:sp>
      <p:pic>
        <p:nvPicPr>
          <p:cNvPr id="8" name="Picture 7">
            <a:extLst>
              <a:ext uri="{FF2B5EF4-FFF2-40B4-BE49-F238E27FC236}">
                <a16:creationId xmlns:a16="http://schemas.microsoft.com/office/drawing/2014/main" id="{14AC3730-B83A-A546-3AD3-632EE49A88DD}"/>
              </a:ext>
            </a:extLst>
          </p:cNvPr>
          <p:cNvPicPr>
            <a:picLocks noChangeAspect="1"/>
          </p:cNvPicPr>
          <p:nvPr/>
        </p:nvPicPr>
        <p:blipFill>
          <a:blip r:embed="rId3"/>
          <a:stretch>
            <a:fillRect/>
          </a:stretch>
        </p:blipFill>
        <p:spPr>
          <a:xfrm>
            <a:off x="7060673" y="1073092"/>
            <a:ext cx="3083740" cy="2464507"/>
          </a:xfrm>
          <a:prstGeom prst="rect">
            <a:avLst/>
          </a:prstGeom>
        </p:spPr>
      </p:pic>
      <p:pic>
        <p:nvPicPr>
          <p:cNvPr id="10" name="Picture 9">
            <a:extLst>
              <a:ext uri="{FF2B5EF4-FFF2-40B4-BE49-F238E27FC236}">
                <a16:creationId xmlns:a16="http://schemas.microsoft.com/office/drawing/2014/main" id="{1B831C3F-C987-C213-4BB5-1EE36F60AD50}"/>
              </a:ext>
            </a:extLst>
          </p:cNvPr>
          <p:cNvPicPr>
            <a:picLocks noChangeAspect="1"/>
          </p:cNvPicPr>
          <p:nvPr/>
        </p:nvPicPr>
        <p:blipFill>
          <a:blip r:embed="rId4"/>
          <a:srcRect b="67062"/>
          <a:stretch/>
        </p:blipFill>
        <p:spPr>
          <a:xfrm>
            <a:off x="9011392" y="3654705"/>
            <a:ext cx="3083741" cy="2687975"/>
          </a:xfrm>
          <a:prstGeom prst="rect">
            <a:avLst/>
          </a:prstGeom>
        </p:spPr>
      </p:pic>
      <p:sp>
        <p:nvSpPr>
          <p:cNvPr id="12" name="TextBox 11">
            <a:extLst>
              <a:ext uri="{FF2B5EF4-FFF2-40B4-BE49-F238E27FC236}">
                <a16:creationId xmlns:a16="http://schemas.microsoft.com/office/drawing/2014/main" id="{CE2E0014-45B5-939C-0EB0-91EF66B85106}"/>
              </a:ext>
            </a:extLst>
          </p:cNvPr>
          <p:cNvSpPr txBox="1"/>
          <p:nvPr/>
        </p:nvSpPr>
        <p:spPr>
          <a:xfrm>
            <a:off x="6424669" y="703760"/>
            <a:ext cx="3719744" cy="369332"/>
          </a:xfrm>
          <a:prstGeom prst="rect">
            <a:avLst/>
          </a:prstGeom>
          <a:noFill/>
        </p:spPr>
        <p:txBody>
          <a:bodyPr wrap="square">
            <a:spAutoFit/>
          </a:bodyPr>
          <a:lstStyle/>
          <a:p>
            <a:r>
              <a:rPr lang="en-US" altLang="en-US" b="1" dirty="0">
                <a:latin typeface="Graphik Regular" panose="020B0503030202060203"/>
              </a:rPr>
              <a:t>Distribution of categorical features</a:t>
            </a:r>
            <a:r>
              <a:rPr kumimoji="0" lang="en-US" altLang="en-US" b="0" i="0" u="none" strike="noStrike" cap="none" normalizeH="0" baseline="0" dirty="0">
                <a:ln>
                  <a:noFill/>
                </a:ln>
                <a:solidFill>
                  <a:schemeClr val="tx1"/>
                </a:solidFill>
                <a:effectLst/>
                <a:latin typeface="Graphik Regular" panose="020B0503030202060203"/>
              </a:rPr>
              <a:t> </a:t>
            </a:r>
            <a:endParaRPr lang="en-US" dirty="0"/>
          </a:p>
        </p:txBody>
      </p:sp>
      <p:sp>
        <p:nvSpPr>
          <p:cNvPr id="13" name="TextBox 12">
            <a:extLst>
              <a:ext uri="{FF2B5EF4-FFF2-40B4-BE49-F238E27FC236}">
                <a16:creationId xmlns:a16="http://schemas.microsoft.com/office/drawing/2014/main" id="{7208B549-6321-E328-76CA-4CF2A2C82BB8}"/>
              </a:ext>
            </a:extLst>
          </p:cNvPr>
          <p:cNvSpPr txBox="1"/>
          <p:nvPr/>
        </p:nvSpPr>
        <p:spPr>
          <a:xfrm>
            <a:off x="6852735" y="4675527"/>
            <a:ext cx="2065479" cy="646331"/>
          </a:xfrm>
          <a:prstGeom prst="rect">
            <a:avLst/>
          </a:prstGeom>
          <a:noFill/>
        </p:spPr>
        <p:txBody>
          <a:bodyPr wrap="square">
            <a:spAutoFit/>
          </a:bodyPr>
          <a:lstStyle/>
          <a:p>
            <a:r>
              <a:rPr lang="en-US" altLang="en-US" b="1" dirty="0">
                <a:latin typeface="Graphik Regular" panose="020B0503030202060203"/>
              </a:rPr>
              <a:t>Distribution of </a:t>
            </a:r>
          </a:p>
          <a:p>
            <a:r>
              <a:rPr lang="en-US" altLang="en-US" b="1" dirty="0">
                <a:latin typeface="Graphik Regular" panose="020B0503030202060203"/>
              </a:rPr>
              <a:t>numerical features</a:t>
            </a:r>
            <a:r>
              <a:rPr kumimoji="0" lang="en-US" altLang="en-US" b="0" i="0" u="none" strike="noStrike" cap="none" normalizeH="0" baseline="0" dirty="0">
                <a:ln>
                  <a:noFill/>
                </a:ln>
                <a:solidFill>
                  <a:schemeClr val="tx1"/>
                </a:solidFill>
                <a:effectLst/>
                <a:latin typeface="Graphik Regular" panose="020B0503030202060203"/>
              </a:rPr>
              <a:t> </a:t>
            </a:r>
            <a:endParaRPr lang="en-US" dirty="0"/>
          </a:p>
        </p:txBody>
      </p:sp>
      <p:pic>
        <p:nvPicPr>
          <p:cNvPr id="15" name="Picture 14">
            <a:extLst>
              <a:ext uri="{FF2B5EF4-FFF2-40B4-BE49-F238E27FC236}">
                <a16:creationId xmlns:a16="http://schemas.microsoft.com/office/drawing/2014/main" id="{5862F49E-A1CC-E99F-A5B9-62E5724FA26F}"/>
              </a:ext>
            </a:extLst>
          </p:cNvPr>
          <p:cNvPicPr>
            <a:picLocks noChangeAspect="1"/>
          </p:cNvPicPr>
          <p:nvPr/>
        </p:nvPicPr>
        <p:blipFill rotWithShape="1">
          <a:blip r:embed="rId5"/>
          <a:srcRect l="2561" t="6603" r="3450" b="2045"/>
          <a:stretch/>
        </p:blipFill>
        <p:spPr>
          <a:xfrm>
            <a:off x="568775" y="1232526"/>
            <a:ext cx="4699197" cy="1971918"/>
          </a:xfrm>
          <a:prstGeom prst="rect">
            <a:avLst/>
          </a:prstGeom>
          <a:ln>
            <a:solidFill>
              <a:schemeClr val="bg1"/>
            </a:solidFill>
          </a:ln>
        </p:spPr>
      </p:pic>
      <p:pic>
        <p:nvPicPr>
          <p:cNvPr id="17" name="Picture 16">
            <a:extLst>
              <a:ext uri="{FF2B5EF4-FFF2-40B4-BE49-F238E27FC236}">
                <a16:creationId xmlns:a16="http://schemas.microsoft.com/office/drawing/2014/main" id="{F3316798-BFF1-D19C-0F2B-E324664B6BBF}"/>
              </a:ext>
            </a:extLst>
          </p:cNvPr>
          <p:cNvPicPr>
            <a:picLocks noChangeAspect="1"/>
          </p:cNvPicPr>
          <p:nvPr/>
        </p:nvPicPr>
        <p:blipFill>
          <a:blip r:embed="rId6"/>
          <a:stretch>
            <a:fillRect/>
          </a:stretch>
        </p:blipFill>
        <p:spPr>
          <a:xfrm>
            <a:off x="419126" y="3826910"/>
            <a:ext cx="4998496" cy="2185630"/>
          </a:xfrm>
          <a:prstGeom prst="rect">
            <a:avLst/>
          </a:prstGeom>
          <a:ln>
            <a:solidFill>
              <a:schemeClr val="bg1"/>
            </a:solidFill>
          </a:ln>
        </p:spPr>
      </p:pic>
      <p:sp>
        <p:nvSpPr>
          <p:cNvPr id="19" name="TextBox 18">
            <a:extLst>
              <a:ext uri="{FF2B5EF4-FFF2-40B4-BE49-F238E27FC236}">
                <a16:creationId xmlns:a16="http://schemas.microsoft.com/office/drawing/2014/main" id="{6C558547-ED2C-CA6C-FD83-152516278DC5}"/>
              </a:ext>
            </a:extLst>
          </p:cNvPr>
          <p:cNvSpPr txBox="1"/>
          <p:nvPr/>
        </p:nvSpPr>
        <p:spPr>
          <a:xfrm>
            <a:off x="395574" y="794131"/>
            <a:ext cx="6109062" cy="369332"/>
          </a:xfrm>
          <a:prstGeom prst="rect">
            <a:avLst/>
          </a:prstGeom>
          <a:noFill/>
        </p:spPr>
        <p:txBody>
          <a:bodyPr wrap="square">
            <a:spAutoFit/>
          </a:bodyPr>
          <a:lstStyle/>
          <a:p>
            <a:r>
              <a:rPr lang="en-US" altLang="en-US" b="1" dirty="0">
                <a:latin typeface="Graphik Regular" panose="020B0503030202060203"/>
              </a:rPr>
              <a:t>Common Features among the least popular tracks</a:t>
            </a:r>
            <a:endParaRPr lang="en-US" dirty="0"/>
          </a:p>
        </p:txBody>
      </p:sp>
      <p:sp>
        <p:nvSpPr>
          <p:cNvPr id="20" name="TextBox 19">
            <a:extLst>
              <a:ext uri="{FF2B5EF4-FFF2-40B4-BE49-F238E27FC236}">
                <a16:creationId xmlns:a16="http://schemas.microsoft.com/office/drawing/2014/main" id="{01077CEB-B073-73FC-3717-02989CA344E0}"/>
              </a:ext>
            </a:extLst>
          </p:cNvPr>
          <p:cNvSpPr txBox="1"/>
          <p:nvPr/>
        </p:nvSpPr>
        <p:spPr>
          <a:xfrm>
            <a:off x="315607" y="3388515"/>
            <a:ext cx="6109062" cy="369332"/>
          </a:xfrm>
          <a:prstGeom prst="rect">
            <a:avLst/>
          </a:prstGeom>
          <a:noFill/>
        </p:spPr>
        <p:txBody>
          <a:bodyPr wrap="square">
            <a:spAutoFit/>
          </a:bodyPr>
          <a:lstStyle/>
          <a:p>
            <a:r>
              <a:rPr lang="en-US" altLang="en-US" b="1" dirty="0">
                <a:latin typeface="Graphik Regular" panose="020B0503030202060203"/>
              </a:rPr>
              <a:t>Common Features among the most popular tracks</a:t>
            </a:r>
            <a:endParaRPr lang="en-US" dirty="0"/>
          </a:p>
        </p:txBody>
      </p:sp>
      <p:sp>
        <p:nvSpPr>
          <p:cNvPr id="21" name="TextBox 20">
            <a:extLst>
              <a:ext uri="{FF2B5EF4-FFF2-40B4-BE49-F238E27FC236}">
                <a16:creationId xmlns:a16="http://schemas.microsoft.com/office/drawing/2014/main" id="{A944D68E-4973-00A0-7B14-234E7E8F3713}"/>
              </a:ext>
            </a:extLst>
          </p:cNvPr>
          <p:cNvSpPr txBox="1"/>
          <p:nvPr/>
        </p:nvSpPr>
        <p:spPr>
          <a:xfrm>
            <a:off x="9221246" y="169424"/>
            <a:ext cx="2664032" cy="276999"/>
          </a:xfrm>
          <a:prstGeom prst="rect">
            <a:avLst/>
          </a:prstGeom>
          <a:noFill/>
          <a:ln>
            <a:solidFill>
              <a:schemeClr val="tx1"/>
            </a:solidFill>
          </a:ln>
        </p:spPr>
        <p:txBody>
          <a:bodyPr wrap="square">
            <a:spAutoFit/>
          </a:bodyPr>
          <a:lstStyle/>
          <a:p>
            <a:r>
              <a:rPr kumimoji="0" lang="en-US" altLang="en-US" sz="1200" b="1" i="0" u="none" strike="noStrike" cap="none" normalizeH="0" baseline="0" dirty="0">
                <a:ln>
                  <a:noFill/>
                </a:ln>
                <a:effectLst/>
                <a:highlight>
                  <a:srgbClr val="FFFF00"/>
                </a:highlight>
                <a:latin typeface="Graphik Regular" panose="020B0503030202060203"/>
              </a:rPr>
              <a:t>Reference: 03_data_Exploration.ipynb</a:t>
            </a:r>
            <a:endParaRPr lang="en-US" sz="1200" dirty="0">
              <a:highlight>
                <a:srgbClr val="FFFF00"/>
              </a:highlight>
            </a:endParaRPr>
          </a:p>
        </p:txBody>
      </p:sp>
    </p:spTree>
    <p:extLst>
      <p:ext uri="{BB962C8B-B14F-4D97-AF65-F5344CB8AC3E}">
        <p14:creationId xmlns:p14="http://schemas.microsoft.com/office/powerpoint/2010/main" val="574785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978A56-B9CE-AAC6-7ADD-6D73AADA3632}"/>
              </a:ext>
            </a:extLst>
          </p:cNvPr>
          <p:cNvSpPr>
            <a:spLocks noGrp="1"/>
          </p:cNvSpPr>
          <p:nvPr>
            <p:ph type="ftr" sz="quarter" idx="11"/>
          </p:nvPr>
        </p:nvSpPr>
        <p:spPr/>
        <p:txBody>
          <a:bodyPr/>
          <a:lstStyle/>
          <a:p>
            <a:r>
              <a:rPr lang="it-IT"/>
              <a:t>DA 204o: Data Science in Practice</a:t>
            </a:r>
            <a:endParaRPr lang="en-SG" dirty="0"/>
          </a:p>
        </p:txBody>
      </p:sp>
      <p:sp>
        <p:nvSpPr>
          <p:cNvPr id="3" name="Slide Number Placeholder 2">
            <a:extLst>
              <a:ext uri="{FF2B5EF4-FFF2-40B4-BE49-F238E27FC236}">
                <a16:creationId xmlns:a16="http://schemas.microsoft.com/office/drawing/2014/main" id="{AC233C90-B921-8428-6D14-34533A46B446}"/>
              </a:ext>
            </a:extLst>
          </p:cNvPr>
          <p:cNvSpPr>
            <a:spLocks noGrp="1"/>
          </p:cNvSpPr>
          <p:nvPr>
            <p:ph type="sldNum" sz="quarter" idx="12"/>
          </p:nvPr>
        </p:nvSpPr>
        <p:spPr/>
        <p:txBody>
          <a:bodyPr/>
          <a:lstStyle/>
          <a:p>
            <a:fld id="{BF1758FF-0BF1-4103-A89A-38EC40E85429}" type="slidenum">
              <a:rPr lang="en-SG" smtClean="0"/>
              <a:t>6</a:t>
            </a:fld>
            <a:endParaRPr lang="en-SG"/>
          </a:p>
        </p:txBody>
      </p:sp>
      <p:sp>
        <p:nvSpPr>
          <p:cNvPr id="4" name="Title 1">
            <a:extLst>
              <a:ext uri="{FF2B5EF4-FFF2-40B4-BE49-F238E27FC236}">
                <a16:creationId xmlns:a16="http://schemas.microsoft.com/office/drawing/2014/main" id="{E691345F-A157-0AEE-2B92-14DB05C8F6B2}"/>
              </a:ext>
            </a:extLst>
          </p:cNvPr>
          <p:cNvSpPr txBox="1">
            <a:spLocks/>
          </p:cNvSpPr>
          <p:nvPr/>
        </p:nvSpPr>
        <p:spPr>
          <a:xfrm>
            <a:off x="250804" y="70995"/>
            <a:ext cx="11819276" cy="994039"/>
          </a:xfrm>
          <a:prstGeom prst="rect">
            <a:avLst/>
          </a:prstGeom>
        </p:spPr>
        <p:txBody>
          <a:bodyPr/>
          <a:lstStyle>
            <a:lvl1pPr algn="l" defTabSz="914400" rtl="0" eaLnBrk="1" latinLnBrk="0" hangingPunct="1">
              <a:lnSpc>
                <a:spcPct val="85000"/>
              </a:lnSpc>
              <a:spcBef>
                <a:spcPct val="0"/>
              </a:spcBef>
              <a:buNone/>
              <a:defRPr sz="4000" b="0" kern="1200" spc="-50" baseline="0">
                <a:solidFill>
                  <a:schemeClr val="accent2"/>
                </a:solidFill>
                <a:latin typeface="Graphik Semibold" panose="020B0703030202060203" pitchFamily="34" charset="0"/>
                <a:ea typeface="+mj-ea"/>
                <a:cs typeface="+mj-cs"/>
              </a:defRPr>
            </a:lvl1pPr>
          </a:lstStyle>
          <a:p>
            <a:r>
              <a:rPr lang="en-US" b="1" dirty="0"/>
              <a:t>Data</a:t>
            </a:r>
            <a:r>
              <a:rPr lang="en-US" b="1" dirty="0">
                <a:solidFill>
                  <a:schemeClr val="tx1"/>
                </a:solidFill>
              </a:rPr>
              <a:t> </a:t>
            </a:r>
            <a:r>
              <a:rPr lang="en-US" b="1" dirty="0"/>
              <a:t>Exploration                                                                                                                        </a:t>
            </a:r>
            <a:endParaRPr lang="en-IN" b="1" dirty="0"/>
          </a:p>
        </p:txBody>
      </p:sp>
      <p:sp>
        <p:nvSpPr>
          <p:cNvPr id="7" name="Rectangle 6">
            <a:extLst>
              <a:ext uri="{FF2B5EF4-FFF2-40B4-BE49-F238E27FC236}">
                <a16:creationId xmlns:a16="http://schemas.microsoft.com/office/drawing/2014/main" id="{6AA61EF9-84CE-9195-5E94-B3BE3E2421A7}"/>
              </a:ext>
            </a:extLst>
          </p:cNvPr>
          <p:cNvSpPr>
            <a:spLocks noChangeArrowheads="1"/>
          </p:cNvSpPr>
          <p:nvPr/>
        </p:nvSpPr>
        <p:spPr bwMode="auto">
          <a:xfrm>
            <a:off x="250804" y="605723"/>
            <a:ext cx="11144248"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defTabSz="914400" eaLnBrk="0" fontAlgn="base" hangingPunct="0">
              <a:spcBef>
                <a:spcPct val="0"/>
              </a:spcBef>
              <a:spcAft>
                <a:spcPct val="0"/>
              </a:spcAft>
              <a:buFont typeface="Wingdings" panose="05000000000000000000" pitchFamily="2" charset="2"/>
              <a:buChar char="Ø"/>
            </a:pPr>
            <a:r>
              <a:rPr lang="en-US" sz="2000" b="1" dirty="0">
                <a:solidFill>
                  <a:schemeClr val="tx1"/>
                </a:solidFill>
              </a:rPr>
              <a:t>Bivariate Analysis - Numerical vs. Numerical Relationships:</a:t>
            </a:r>
            <a:endParaRPr lang="en-US" sz="2000" dirty="0">
              <a:solidFill>
                <a:srgbClr val="0070C0"/>
              </a:solidFill>
              <a:latin typeface="Graphik Regular" panose="020B0503030202060203"/>
            </a:endParaRPr>
          </a:p>
          <a:p>
            <a:pPr marR="0" lvl="0" algn="just"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rgbClr val="0070C0"/>
              </a:solidFill>
              <a:effectLst/>
              <a:latin typeface="Graphik Regular" panose="020B0503030202060203"/>
            </a:endParaRPr>
          </a:p>
          <a:p>
            <a:pPr marL="742950" lvl="1" indent="-285750" algn="just" defTabSz="914400" eaLnBrk="0" fontAlgn="base" hangingPunct="0">
              <a:spcBef>
                <a:spcPct val="0"/>
              </a:spcBef>
              <a:spcAft>
                <a:spcPct val="0"/>
              </a:spcAft>
              <a:buFont typeface="Wingdings" panose="05000000000000000000" pitchFamily="2" charset="2"/>
              <a:buChar char="§"/>
            </a:pPr>
            <a:r>
              <a:rPr kumimoji="0" lang="en-US" altLang="en-US" b="1" i="0" u="none" strike="noStrike" cap="none" normalizeH="0" baseline="0" dirty="0">
                <a:ln>
                  <a:noFill/>
                </a:ln>
                <a:solidFill>
                  <a:schemeClr val="tx1"/>
                </a:solidFill>
                <a:effectLst/>
                <a:latin typeface="Graphik Regular" panose="020B0503030202060203"/>
              </a:rPr>
              <a:t>Correlation Analysis : Heatmap is observed for Numerical Feature Correlations as shown below. Strong correlations were </a:t>
            </a:r>
            <a:r>
              <a:rPr lang="en-US" altLang="en-US" b="1" dirty="0">
                <a:latin typeface="Graphik Regular" panose="020B0503030202060203"/>
              </a:rPr>
              <a:t>found between </a:t>
            </a:r>
            <a:r>
              <a:rPr kumimoji="0" lang="en-US" altLang="en-US" b="1" i="0" u="none" strike="noStrike" cap="none" normalizeH="0" baseline="0" dirty="0">
                <a:ln>
                  <a:noFill/>
                </a:ln>
                <a:solidFill>
                  <a:schemeClr val="tx1"/>
                </a:solidFill>
                <a:effectLst/>
                <a:latin typeface="Graphik Regular" panose="020B0503030202060203"/>
              </a:rPr>
              <a:t>Year and Popularity, Energy and Loudness.</a:t>
            </a:r>
            <a:endParaRPr kumimoji="0" lang="en-US" altLang="en-US" b="0" i="0" u="none" strike="noStrike" cap="none" normalizeH="0" baseline="0" dirty="0">
              <a:ln>
                <a:noFill/>
              </a:ln>
              <a:solidFill>
                <a:srgbClr val="0070C0"/>
              </a:solidFill>
              <a:effectLst/>
              <a:latin typeface="Graphik Regular" panose="020B0503030202060203"/>
            </a:endParaRPr>
          </a:p>
        </p:txBody>
      </p:sp>
      <p:pic>
        <p:nvPicPr>
          <p:cNvPr id="8" name="Picture 7">
            <a:extLst>
              <a:ext uri="{FF2B5EF4-FFF2-40B4-BE49-F238E27FC236}">
                <a16:creationId xmlns:a16="http://schemas.microsoft.com/office/drawing/2014/main" id="{B2CBD0C8-95A5-9DAC-38AF-3B551CD68319}"/>
              </a:ext>
            </a:extLst>
          </p:cNvPr>
          <p:cNvPicPr>
            <a:picLocks noChangeAspect="1"/>
          </p:cNvPicPr>
          <p:nvPr/>
        </p:nvPicPr>
        <p:blipFill>
          <a:blip r:embed="rId2"/>
          <a:stretch>
            <a:fillRect/>
          </a:stretch>
        </p:blipFill>
        <p:spPr>
          <a:xfrm>
            <a:off x="120808" y="1814237"/>
            <a:ext cx="5774056" cy="4475747"/>
          </a:xfrm>
          <a:prstGeom prst="rect">
            <a:avLst/>
          </a:prstGeom>
        </p:spPr>
      </p:pic>
      <p:pic>
        <p:nvPicPr>
          <p:cNvPr id="9" name="Picture 8">
            <a:extLst>
              <a:ext uri="{FF2B5EF4-FFF2-40B4-BE49-F238E27FC236}">
                <a16:creationId xmlns:a16="http://schemas.microsoft.com/office/drawing/2014/main" id="{AB2D8836-265F-FD82-3388-9141E9F831CE}"/>
              </a:ext>
            </a:extLst>
          </p:cNvPr>
          <p:cNvPicPr>
            <a:picLocks noChangeAspect="1"/>
          </p:cNvPicPr>
          <p:nvPr/>
        </p:nvPicPr>
        <p:blipFill>
          <a:blip r:embed="rId3"/>
          <a:stretch>
            <a:fillRect/>
          </a:stretch>
        </p:blipFill>
        <p:spPr>
          <a:xfrm>
            <a:off x="5894864" y="1968215"/>
            <a:ext cx="6004264" cy="4190382"/>
          </a:xfrm>
          <a:prstGeom prst="rect">
            <a:avLst/>
          </a:prstGeom>
        </p:spPr>
      </p:pic>
      <p:sp>
        <p:nvSpPr>
          <p:cNvPr id="5" name="TextBox 4">
            <a:extLst>
              <a:ext uri="{FF2B5EF4-FFF2-40B4-BE49-F238E27FC236}">
                <a16:creationId xmlns:a16="http://schemas.microsoft.com/office/drawing/2014/main" id="{EF2CE22A-D392-428A-6B74-623D2940945A}"/>
              </a:ext>
            </a:extLst>
          </p:cNvPr>
          <p:cNvSpPr txBox="1"/>
          <p:nvPr/>
        </p:nvSpPr>
        <p:spPr>
          <a:xfrm>
            <a:off x="9235096" y="263031"/>
            <a:ext cx="2664032" cy="276999"/>
          </a:xfrm>
          <a:prstGeom prst="rect">
            <a:avLst/>
          </a:prstGeom>
          <a:noFill/>
          <a:ln>
            <a:solidFill>
              <a:schemeClr val="tx1"/>
            </a:solidFill>
          </a:ln>
        </p:spPr>
        <p:txBody>
          <a:bodyPr wrap="square">
            <a:spAutoFit/>
          </a:bodyPr>
          <a:lstStyle/>
          <a:p>
            <a:r>
              <a:rPr kumimoji="0" lang="en-US" altLang="en-US" sz="1200" b="1" i="0" u="none" strike="noStrike" cap="none" normalizeH="0" baseline="0" dirty="0">
                <a:ln>
                  <a:noFill/>
                </a:ln>
                <a:effectLst/>
                <a:highlight>
                  <a:srgbClr val="FFFF00"/>
                </a:highlight>
                <a:latin typeface="Graphik Regular" panose="020B0503030202060203"/>
              </a:rPr>
              <a:t>Reference: 03_data_Exploration.ipynb</a:t>
            </a:r>
            <a:endParaRPr lang="en-US" sz="1200" dirty="0">
              <a:highlight>
                <a:srgbClr val="FFFF00"/>
              </a:highlight>
            </a:endParaRPr>
          </a:p>
        </p:txBody>
      </p:sp>
    </p:spTree>
    <p:extLst>
      <p:ext uri="{BB962C8B-B14F-4D97-AF65-F5344CB8AC3E}">
        <p14:creationId xmlns:p14="http://schemas.microsoft.com/office/powerpoint/2010/main" val="3163275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456759-8120-80D5-D299-D10B35E6519A}"/>
              </a:ext>
            </a:extLst>
          </p:cNvPr>
          <p:cNvSpPr>
            <a:spLocks noGrp="1"/>
          </p:cNvSpPr>
          <p:nvPr>
            <p:ph type="ftr" sz="quarter" idx="11"/>
          </p:nvPr>
        </p:nvSpPr>
        <p:spPr/>
        <p:txBody>
          <a:bodyPr/>
          <a:lstStyle/>
          <a:p>
            <a:r>
              <a:rPr lang="it-IT"/>
              <a:t>DA 204o: Data Science in Practice</a:t>
            </a:r>
            <a:endParaRPr lang="en-SG" dirty="0"/>
          </a:p>
        </p:txBody>
      </p:sp>
      <p:sp>
        <p:nvSpPr>
          <p:cNvPr id="3" name="Slide Number Placeholder 2">
            <a:extLst>
              <a:ext uri="{FF2B5EF4-FFF2-40B4-BE49-F238E27FC236}">
                <a16:creationId xmlns:a16="http://schemas.microsoft.com/office/drawing/2014/main" id="{0A644807-4BA1-7065-13DF-A5BCB3140210}"/>
              </a:ext>
            </a:extLst>
          </p:cNvPr>
          <p:cNvSpPr>
            <a:spLocks noGrp="1"/>
          </p:cNvSpPr>
          <p:nvPr>
            <p:ph type="sldNum" sz="quarter" idx="12"/>
          </p:nvPr>
        </p:nvSpPr>
        <p:spPr/>
        <p:txBody>
          <a:bodyPr/>
          <a:lstStyle/>
          <a:p>
            <a:fld id="{BF1758FF-0BF1-4103-A89A-38EC40E85429}" type="slidenum">
              <a:rPr lang="en-SG" smtClean="0"/>
              <a:t>7</a:t>
            </a:fld>
            <a:endParaRPr lang="en-SG"/>
          </a:p>
        </p:txBody>
      </p:sp>
      <p:sp>
        <p:nvSpPr>
          <p:cNvPr id="4" name="Title 1">
            <a:extLst>
              <a:ext uri="{FF2B5EF4-FFF2-40B4-BE49-F238E27FC236}">
                <a16:creationId xmlns:a16="http://schemas.microsoft.com/office/drawing/2014/main" id="{138D6522-0781-2227-374C-044F381E4861}"/>
              </a:ext>
            </a:extLst>
          </p:cNvPr>
          <p:cNvSpPr txBox="1">
            <a:spLocks/>
          </p:cNvSpPr>
          <p:nvPr/>
        </p:nvSpPr>
        <p:spPr>
          <a:xfrm>
            <a:off x="450753" y="176419"/>
            <a:ext cx="11690717" cy="994039"/>
          </a:xfrm>
          <a:prstGeom prst="rect">
            <a:avLst/>
          </a:prstGeom>
        </p:spPr>
        <p:txBody>
          <a:bodyPr/>
          <a:lstStyle>
            <a:lvl1pPr algn="l" defTabSz="914400" rtl="0" eaLnBrk="1" latinLnBrk="0" hangingPunct="1">
              <a:lnSpc>
                <a:spcPct val="85000"/>
              </a:lnSpc>
              <a:spcBef>
                <a:spcPct val="0"/>
              </a:spcBef>
              <a:buNone/>
              <a:defRPr sz="4000" b="0" kern="1200" spc="-50" baseline="0">
                <a:solidFill>
                  <a:schemeClr val="accent2"/>
                </a:solidFill>
                <a:latin typeface="Graphik Semibold" panose="020B0703030202060203" pitchFamily="34" charset="0"/>
                <a:ea typeface="+mj-ea"/>
                <a:cs typeface="+mj-cs"/>
              </a:defRPr>
            </a:lvl1pPr>
          </a:lstStyle>
          <a:p>
            <a:r>
              <a:rPr lang="en-US" b="1" dirty="0"/>
              <a:t>Data</a:t>
            </a:r>
            <a:r>
              <a:rPr lang="en-US" b="1" dirty="0">
                <a:solidFill>
                  <a:schemeClr val="tx1"/>
                </a:solidFill>
              </a:rPr>
              <a:t> </a:t>
            </a:r>
            <a:r>
              <a:rPr lang="en-US" b="1" dirty="0"/>
              <a:t>Exploration                                                                  </a:t>
            </a:r>
            <a:endParaRPr lang="en-IN" b="1" dirty="0"/>
          </a:p>
        </p:txBody>
      </p:sp>
      <p:sp>
        <p:nvSpPr>
          <p:cNvPr id="5" name="Footer Placeholder 2">
            <a:extLst>
              <a:ext uri="{FF2B5EF4-FFF2-40B4-BE49-F238E27FC236}">
                <a16:creationId xmlns:a16="http://schemas.microsoft.com/office/drawing/2014/main" id="{0607C2CA-145B-2C28-721D-66CC7552561B}"/>
              </a:ext>
            </a:extLst>
          </p:cNvPr>
          <p:cNvSpPr txBox="1">
            <a:spLocks/>
          </p:cNvSpPr>
          <p:nvPr/>
        </p:nvSpPr>
        <p:spPr>
          <a:xfrm>
            <a:off x="3686186" y="6459786"/>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cap="none" baseline="0">
                <a:solidFill>
                  <a:srgbClr val="FFFFFF"/>
                </a:solidFill>
                <a:latin typeface="Graphik Regular" panose="020B0503030202060203"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it-IT"/>
              <a:t>DA 204o: Data Science in Practice</a:t>
            </a:r>
            <a:endParaRPr lang="en-SG" dirty="0"/>
          </a:p>
        </p:txBody>
      </p:sp>
      <p:sp>
        <p:nvSpPr>
          <p:cNvPr id="6" name="Slide Number Placeholder 3">
            <a:extLst>
              <a:ext uri="{FF2B5EF4-FFF2-40B4-BE49-F238E27FC236}">
                <a16:creationId xmlns:a16="http://schemas.microsoft.com/office/drawing/2014/main" id="{C1991515-3696-1C08-34A5-B726B25AF8E9}"/>
              </a:ext>
            </a:extLst>
          </p:cNvPr>
          <p:cNvSpPr txBox="1">
            <a:spLocks/>
          </p:cNvSpPr>
          <p:nvPr/>
        </p:nvSpPr>
        <p:spPr>
          <a:xfrm>
            <a:off x="10879975" y="6459785"/>
            <a:ext cx="1312025" cy="365125"/>
          </a:xfrm>
          <a:prstGeom prst="rect">
            <a:avLst/>
          </a:prstGeom>
          <a:noFill/>
        </p:spPr>
        <p:txBody>
          <a:bodyPr vert="horz" lIns="91440" tIns="45720" rIns="91440" bIns="45720" rtlCol="0" anchor="ctr"/>
          <a:lstStyle>
            <a:defPPr>
              <a:defRPr lang="en-US"/>
            </a:defPPr>
            <a:lvl1pPr marL="0" algn="r" defTabSz="457200" rtl="0" eaLnBrk="1" latinLnBrk="0" hangingPunct="1">
              <a:defRPr sz="1050" kern="1200">
                <a:solidFill>
                  <a:schemeClr val="tx1"/>
                </a:solidFill>
                <a:latin typeface="Graphik Thin" panose="020B0203030202060203"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F1758FF-0BF1-4103-A89A-38EC40E85429}" type="slidenum">
              <a:rPr lang="en-SG" smtClean="0"/>
              <a:pPr/>
              <a:t>7</a:t>
            </a:fld>
            <a:endParaRPr lang="en-SG"/>
          </a:p>
        </p:txBody>
      </p:sp>
      <p:sp>
        <p:nvSpPr>
          <p:cNvPr id="7" name="Rectangle 6">
            <a:extLst>
              <a:ext uri="{FF2B5EF4-FFF2-40B4-BE49-F238E27FC236}">
                <a16:creationId xmlns:a16="http://schemas.microsoft.com/office/drawing/2014/main" id="{1816A460-A6DE-EA61-719C-3F82E2E6D229}"/>
              </a:ext>
            </a:extLst>
          </p:cNvPr>
          <p:cNvSpPr>
            <a:spLocks noChangeArrowheads="1"/>
          </p:cNvSpPr>
          <p:nvPr/>
        </p:nvSpPr>
        <p:spPr bwMode="auto">
          <a:xfrm>
            <a:off x="532669" y="1141719"/>
            <a:ext cx="3681510"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defTabSz="914400" eaLnBrk="0" fontAlgn="base" hangingPunct="0">
              <a:spcBef>
                <a:spcPct val="0"/>
              </a:spcBef>
              <a:spcAft>
                <a:spcPct val="0"/>
              </a:spcAft>
              <a:buFont typeface="Wingdings" panose="05000000000000000000" pitchFamily="2" charset="2"/>
              <a:buChar char="Ø"/>
            </a:pPr>
            <a:r>
              <a:rPr lang="en-US" sz="2000" b="1" dirty="0">
                <a:solidFill>
                  <a:schemeClr val="tx1"/>
                </a:solidFill>
              </a:rPr>
              <a:t>Trend analysis:</a:t>
            </a:r>
            <a:r>
              <a:rPr lang="en-US" sz="2000" dirty="0">
                <a:solidFill>
                  <a:srgbClr val="0070C0"/>
                </a:solidFill>
                <a:latin typeface="Graphik Regular" panose="020B0503030202060203"/>
              </a:rPr>
              <a:t> </a:t>
            </a:r>
            <a:r>
              <a:rPr kumimoji="0" lang="en-US" altLang="en-US" b="1" i="0" u="none" strike="noStrike" cap="none" normalizeH="0" baseline="0" dirty="0">
                <a:ln>
                  <a:noFill/>
                </a:ln>
                <a:solidFill>
                  <a:schemeClr val="tx1"/>
                </a:solidFill>
                <a:effectLst/>
                <a:latin typeface="Graphik Regular" panose="020B0503030202060203"/>
              </a:rPr>
              <a:t>Over the years , the trend of song duration , average popularity of songs , count of songs produced was observed.</a:t>
            </a:r>
            <a:endParaRPr kumimoji="0" lang="en-US" altLang="en-US" b="0" i="0" u="none" strike="noStrike" cap="none" normalizeH="0" baseline="0" dirty="0">
              <a:ln>
                <a:noFill/>
              </a:ln>
              <a:solidFill>
                <a:srgbClr val="0070C0"/>
              </a:solidFill>
              <a:effectLst/>
              <a:latin typeface="Graphik Regular" panose="020B0503030202060203"/>
            </a:endParaRPr>
          </a:p>
        </p:txBody>
      </p:sp>
      <p:pic>
        <p:nvPicPr>
          <p:cNvPr id="8" name="Picture 7">
            <a:extLst>
              <a:ext uri="{FF2B5EF4-FFF2-40B4-BE49-F238E27FC236}">
                <a16:creationId xmlns:a16="http://schemas.microsoft.com/office/drawing/2014/main" id="{99707DEF-F8FB-B608-80C8-7563B3ADC2F1}"/>
              </a:ext>
            </a:extLst>
          </p:cNvPr>
          <p:cNvPicPr>
            <a:picLocks noChangeAspect="1"/>
          </p:cNvPicPr>
          <p:nvPr/>
        </p:nvPicPr>
        <p:blipFill>
          <a:blip r:embed="rId2"/>
          <a:stretch>
            <a:fillRect/>
          </a:stretch>
        </p:blipFill>
        <p:spPr>
          <a:xfrm>
            <a:off x="5184809" y="1170458"/>
            <a:ext cx="6956661" cy="2453002"/>
          </a:xfrm>
          <a:prstGeom prst="rect">
            <a:avLst/>
          </a:prstGeom>
        </p:spPr>
      </p:pic>
      <p:pic>
        <p:nvPicPr>
          <p:cNvPr id="9" name="Picture 8">
            <a:extLst>
              <a:ext uri="{FF2B5EF4-FFF2-40B4-BE49-F238E27FC236}">
                <a16:creationId xmlns:a16="http://schemas.microsoft.com/office/drawing/2014/main" id="{B1C3B769-DE50-6589-97DA-0935DCA87531}"/>
              </a:ext>
            </a:extLst>
          </p:cNvPr>
          <p:cNvPicPr>
            <a:picLocks noChangeAspect="1"/>
          </p:cNvPicPr>
          <p:nvPr/>
        </p:nvPicPr>
        <p:blipFill>
          <a:blip r:embed="rId3"/>
          <a:stretch>
            <a:fillRect/>
          </a:stretch>
        </p:blipFill>
        <p:spPr>
          <a:xfrm>
            <a:off x="337542" y="3429000"/>
            <a:ext cx="4653907" cy="2641015"/>
          </a:xfrm>
          <a:prstGeom prst="rect">
            <a:avLst/>
          </a:prstGeom>
        </p:spPr>
      </p:pic>
      <p:pic>
        <p:nvPicPr>
          <p:cNvPr id="10" name="Picture 9">
            <a:extLst>
              <a:ext uri="{FF2B5EF4-FFF2-40B4-BE49-F238E27FC236}">
                <a16:creationId xmlns:a16="http://schemas.microsoft.com/office/drawing/2014/main" id="{55823E1E-C2DC-656F-BB7D-9DCAA22B257D}"/>
              </a:ext>
            </a:extLst>
          </p:cNvPr>
          <p:cNvPicPr>
            <a:picLocks noChangeAspect="1"/>
          </p:cNvPicPr>
          <p:nvPr/>
        </p:nvPicPr>
        <p:blipFill>
          <a:blip r:embed="rId4"/>
          <a:stretch>
            <a:fillRect/>
          </a:stretch>
        </p:blipFill>
        <p:spPr>
          <a:xfrm>
            <a:off x="5098934" y="3785188"/>
            <a:ext cx="7042536" cy="2317557"/>
          </a:xfrm>
          <a:prstGeom prst="rect">
            <a:avLst/>
          </a:prstGeom>
        </p:spPr>
      </p:pic>
      <p:sp>
        <p:nvSpPr>
          <p:cNvPr id="11" name="TextBox 10">
            <a:extLst>
              <a:ext uri="{FF2B5EF4-FFF2-40B4-BE49-F238E27FC236}">
                <a16:creationId xmlns:a16="http://schemas.microsoft.com/office/drawing/2014/main" id="{41B9B731-25CA-77F4-021A-B3E29F808271}"/>
              </a:ext>
            </a:extLst>
          </p:cNvPr>
          <p:cNvSpPr txBox="1"/>
          <p:nvPr/>
        </p:nvSpPr>
        <p:spPr>
          <a:xfrm>
            <a:off x="9239059" y="176419"/>
            <a:ext cx="2664032" cy="276999"/>
          </a:xfrm>
          <a:prstGeom prst="rect">
            <a:avLst/>
          </a:prstGeom>
          <a:noFill/>
          <a:ln>
            <a:solidFill>
              <a:schemeClr val="tx1"/>
            </a:solidFill>
          </a:ln>
        </p:spPr>
        <p:txBody>
          <a:bodyPr wrap="square">
            <a:spAutoFit/>
          </a:bodyPr>
          <a:lstStyle/>
          <a:p>
            <a:r>
              <a:rPr kumimoji="0" lang="en-US" altLang="en-US" sz="1200" b="1" i="0" u="none" strike="noStrike" cap="none" normalizeH="0" baseline="0" dirty="0">
                <a:ln>
                  <a:noFill/>
                </a:ln>
                <a:effectLst/>
                <a:highlight>
                  <a:srgbClr val="FFFF00"/>
                </a:highlight>
                <a:latin typeface="Graphik Regular" panose="020B0503030202060203"/>
              </a:rPr>
              <a:t>Reference: 03_data_Exploration.ipynb</a:t>
            </a:r>
            <a:endParaRPr lang="en-US" sz="1200" dirty="0">
              <a:highlight>
                <a:srgbClr val="FFFF00"/>
              </a:highlight>
            </a:endParaRPr>
          </a:p>
        </p:txBody>
      </p:sp>
    </p:spTree>
    <p:extLst>
      <p:ext uri="{BB962C8B-B14F-4D97-AF65-F5344CB8AC3E}">
        <p14:creationId xmlns:p14="http://schemas.microsoft.com/office/powerpoint/2010/main" val="3359295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683C95-E74C-444C-3184-0739CD32BE3A}"/>
              </a:ext>
            </a:extLst>
          </p:cNvPr>
          <p:cNvSpPr>
            <a:spLocks noGrp="1"/>
          </p:cNvSpPr>
          <p:nvPr>
            <p:ph type="ftr" sz="quarter" idx="11"/>
          </p:nvPr>
        </p:nvSpPr>
        <p:spPr/>
        <p:txBody>
          <a:bodyPr/>
          <a:lstStyle/>
          <a:p>
            <a:r>
              <a:rPr lang="it-IT"/>
              <a:t>DA 204o: Data Science in Practice</a:t>
            </a:r>
            <a:endParaRPr lang="en-SG" dirty="0"/>
          </a:p>
        </p:txBody>
      </p:sp>
      <p:sp>
        <p:nvSpPr>
          <p:cNvPr id="3" name="Slide Number Placeholder 2">
            <a:extLst>
              <a:ext uri="{FF2B5EF4-FFF2-40B4-BE49-F238E27FC236}">
                <a16:creationId xmlns:a16="http://schemas.microsoft.com/office/drawing/2014/main" id="{9A0AC421-561A-3D8D-3A21-0B24FCFDC54B}"/>
              </a:ext>
            </a:extLst>
          </p:cNvPr>
          <p:cNvSpPr>
            <a:spLocks noGrp="1"/>
          </p:cNvSpPr>
          <p:nvPr>
            <p:ph type="sldNum" sz="quarter" idx="12"/>
          </p:nvPr>
        </p:nvSpPr>
        <p:spPr/>
        <p:txBody>
          <a:bodyPr/>
          <a:lstStyle/>
          <a:p>
            <a:fld id="{BF1758FF-0BF1-4103-A89A-38EC40E85429}" type="slidenum">
              <a:rPr lang="en-SG" smtClean="0"/>
              <a:t>8</a:t>
            </a:fld>
            <a:endParaRPr lang="en-SG"/>
          </a:p>
        </p:txBody>
      </p:sp>
      <p:sp>
        <p:nvSpPr>
          <p:cNvPr id="4" name="Title 1">
            <a:extLst>
              <a:ext uri="{FF2B5EF4-FFF2-40B4-BE49-F238E27FC236}">
                <a16:creationId xmlns:a16="http://schemas.microsoft.com/office/drawing/2014/main" id="{F12D9250-B4D4-6898-3AB2-9390F72D3EFB}"/>
              </a:ext>
            </a:extLst>
          </p:cNvPr>
          <p:cNvSpPr txBox="1">
            <a:spLocks/>
          </p:cNvSpPr>
          <p:nvPr/>
        </p:nvSpPr>
        <p:spPr>
          <a:xfrm>
            <a:off x="145807" y="77641"/>
            <a:ext cx="11900386" cy="994039"/>
          </a:xfrm>
          <a:prstGeom prst="rect">
            <a:avLst/>
          </a:prstGeom>
        </p:spPr>
        <p:txBody>
          <a:bodyPr/>
          <a:lstStyle>
            <a:lvl1pPr algn="l" defTabSz="914400" rtl="0" eaLnBrk="1" latinLnBrk="0" hangingPunct="1">
              <a:lnSpc>
                <a:spcPct val="85000"/>
              </a:lnSpc>
              <a:spcBef>
                <a:spcPct val="0"/>
              </a:spcBef>
              <a:buNone/>
              <a:defRPr sz="4000" b="0" kern="1200" spc="-50" baseline="0">
                <a:solidFill>
                  <a:schemeClr val="accent2"/>
                </a:solidFill>
                <a:latin typeface="Graphik Semibold" panose="020B0703030202060203" pitchFamily="34" charset="0"/>
                <a:ea typeface="+mj-ea"/>
                <a:cs typeface="+mj-cs"/>
              </a:defRPr>
            </a:lvl1pPr>
          </a:lstStyle>
          <a:p>
            <a:r>
              <a:rPr lang="en-US" b="1" dirty="0"/>
              <a:t>Data</a:t>
            </a:r>
            <a:r>
              <a:rPr lang="en-US" b="1" dirty="0">
                <a:solidFill>
                  <a:schemeClr val="tx1"/>
                </a:solidFill>
              </a:rPr>
              <a:t> </a:t>
            </a:r>
            <a:r>
              <a:rPr lang="en-US" b="1" dirty="0"/>
              <a:t>Exploration                                                                     </a:t>
            </a:r>
            <a:endParaRPr lang="en-IN" b="1" dirty="0"/>
          </a:p>
        </p:txBody>
      </p:sp>
      <p:sp>
        <p:nvSpPr>
          <p:cNvPr id="7" name="Rectangle 6">
            <a:extLst>
              <a:ext uri="{FF2B5EF4-FFF2-40B4-BE49-F238E27FC236}">
                <a16:creationId xmlns:a16="http://schemas.microsoft.com/office/drawing/2014/main" id="{FB891BD0-72E3-A991-242F-C3F7BA824993}"/>
              </a:ext>
            </a:extLst>
          </p:cNvPr>
          <p:cNvSpPr>
            <a:spLocks noChangeArrowheads="1"/>
          </p:cNvSpPr>
          <p:nvPr/>
        </p:nvSpPr>
        <p:spPr bwMode="auto">
          <a:xfrm>
            <a:off x="145807" y="697015"/>
            <a:ext cx="11144248"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defTabSz="914400" eaLnBrk="0" fontAlgn="base" hangingPunct="0">
              <a:spcBef>
                <a:spcPct val="0"/>
              </a:spcBef>
              <a:spcAft>
                <a:spcPct val="0"/>
              </a:spcAft>
              <a:buFont typeface="Wingdings" panose="05000000000000000000" pitchFamily="2" charset="2"/>
              <a:buChar char="Ø"/>
            </a:pPr>
            <a:r>
              <a:rPr lang="en-US" sz="2000" b="1" dirty="0">
                <a:solidFill>
                  <a:schemeClr val="tx1"/>
                </a:solidFill>
              </a:rPr>
              <a:t>Analysis based on artists :</a:t>
            </a:r>
            <a:endParaRPr kumimoji="0" lang="en-US" altLang="en-US" b="0" i="0" u="none" strike="noStrike" cap="none" normalizeH="0" baseline="0" dirty="0">
              <a:ln>
                <a:noFill/>
              </a:ln>
              <a:solidFill>
                <a:srgbClr val="0070C0"/>
              </a:solidFill>
              <a:effectLst/>
              <a:latin typeface="Graphik Regular" panose="020B0503030202060203"/>
            </a:endParaRPr>
          </a:p>
          <a:p>
            <a:pPr marL="742950" lvl="1" indent="-285750" algn="just" defTabSz="914400" eaLnBrk="0" fontAlgn="base" hangingPunct="0">
              <a:spcBef>
                <a:spcPct val="0"/>
              </a:spcBef>
              <a:spcAft>
                <a:spcPct val="0"/>
              </a:spcAft>
              <a:buFont typeface="Wingdings" panose="05000000000000000000" pitchFamily="2" charset="2"/>
              <a:buChar char="§"/>
            </a:pPr>
            <a:r>
              <a:rPr kumimoji="0" lang="en-US" altLang="en-US" b="1" i="0" u="none" strike="noStrike" cap="none" normalizeH="0" baseline="0" dirty="0">
                <a:ln>
                  <a:noFill/>
                </a:ln>
                <a:solidFill>
                  <a:schemeClr val="tx1"/>
                </a:solidFill>
                <a:effectLst/>
                <a:latin typeface="Graphik Regular" panose="020B0503030202060203"/>
              </a:rPr>
              <a:t>Distribution of artist category: </a:t>
            </a:r>
            <a:r>
              <a:rPr kumimoji="0" lang="en-US" altLang="en-US" i="0" u="none" strike="noStrike" cap="none" normalizeH="0" baseline="0" dirty="0">
                <a:ln>
                  <a:noFill/>
                </a:ln>
                <a:solidFill>
                  <a:schemeClr val="tx1"/>
                </a:solidFill>
                <a:effectLst/>
                <a:latin typeface="Graphik Regular" panose="020B0503030202060203"/>
              </a:rPr>
              <a:t>Distribution of the artist type like solo, duet, small group and choir is observed.</a:t>
            </a:r>
          </a:p>
          <a:p>
            <a:pPr marL="742950" lvl="1" indent="-285750" algn="just" defTabSz="914400" eaLnBrk="0" fontAlgn="base" hangingPunct="0">
              <a:spcBef>
                <a:spcPct val="0"/>
              </a:spcBef>
              <a:spcAft>
                <a:spcPct val="0"/>
              </a:spcAft>
              <a:buFont typeface="Wingdings" panose="05000000000000000000" pitchFamily="2" charset="2"/>
              <a:buChar char="§"/>
            </a:pPr>
            <a:r>
              <a:rPr kumimoji="0" lang="en-US" altLang="en-US" b="1" i="0" u="none" strike="noStrike" cap="none" normalizeH="0" baseline="0" dirty="0">
                <a:ln>
                  <a:noFill/>
                </a:ln>
                <a:effectLst/>
                <a:latin typeface="Graphik Regular" panose="020B0503030202060203"/>
              </a:rPr>
              <a:t>Average audio features by artist category: </a:t>
            </a:r>
            <a:r>
              <a:rPr kumimoji="0" lang="en-US" altLang="en-US" i="0" u="none" strike="noStrike" cap="none" normalizeH="0" baseline="0" dirty="0">
                <a:ln>
                  <a:noFill/>
                </a:ln>
                <a:effectLst/>
                <a:latin typeface="Graphik Regular" panose="020B0503030202060203"/>
              </a:rPr>
              <a:t>Based on the artist type , the average of music features is observed.</a:t>
            </a:r>
          </a:p>
        </p:txBody>
      </p:sp>
      <p:pic>
        <p:nvPicPr>
          <p:cNvPr id="8" name="Picture 7">
            <a:extLst>
              <a:ext uri="{FF2B5EF4-FFF2-40B4-BE49-F238E27FC236}">
                <a16:creationId xmlns:a16="http://schemas.microsoft.com/office/drawing/2014/main" id="{42487E21-5DC7-9858-1951-DECC1758F01E}"/>
              </a:ext>
            </a:extLst>
          </p:cNvPr>
          <p:cNvPicPr>
            <a:picLocks noChangeAspect="1"/>
          </p:cNvPicPr>
          <p:nvPr/>
        </p:nvPicPr>
        <p:blipFill>
          <a:blip r:embed="rId2"/>
          <a:stretch>
            <a:fillRect/>
          </a:stretch>
        </p:blipFill>
        <p:spPr>
          <a:xfrm>
            <a:off x="267812" y="2252082"/>
            <a:ext cx="5233955" cy="3908903"/>
          </a:xfrm>
          <a:prstGeom prst="rect">
            <a:avLst/>
          </a:prstGeom>
        </p:spPr>
      </p:pic>
      <p:pic>
        <p:nvPicPr>
          <p:cNvPr id="9" name="Picture 8">
            <a:extLst>
              <a:ext uri="{FF2B5EF4-FFF2-40B4-BE49-F238E27FC236}">
                <a16:creationId xmlns:a16="http://schemas.microsoft.com/office/drawing/2014/main" id="{3B93BBF2-6A8A-3093-03D4-0B1AD5420F2A}"/>
              </a:ext>
            </a:extLst>
          </p:cNvPr>
          <p:cNvPicPr>
            <a:picLocks noChangeAspect="1"/>
          </p:cNvPicPr>
          <p:nvPr/>
        </p:nvPicPr>
        <p:blipFill>
          <a:blip r:embed="rId3"/>
          <a:stretch>
            <a:fillRect/>
          </a:stretch>
        </p:blipFill>
        <p:spPr>
          <a:xfrm>
            <a:off x="5821242" y="2145051"/>
            <a:ext cx="5468813" cy="3908904"/>
          </a:xfrm>
          <a:prstGeom prst="rect">
            <a:avLst/>
          </a:prstGeom>
        </p:spPr>
      </p:pic>
      <p:sp>
        <p:nvSpPr>
          <p:cNvPr id="5" name="TextBox 4">
            <a:extLst>
              <a:ext uri="{FF2B5EF4-FFF2-40B4-BE49-F238E27FC236}">
                <a16:creationId xmlns:a16="http://schemas.microsoft.com/office/drawing/2014/main" id="{31AB3746-C82A-E809-6B0C-0CFE764E5211}"/>
              </a:ext>
            </a:extLst>
          </p:cNvPr>
          <p:cNvSpPr txBox="1"/>
          <p:nvPr/>
        </p:nvSpPr>
        <p:spPr>
          <a:xfrm>
            <a:off x="9265184" y="152684"/>
            <a:ext cx="2664032" cy="276999"/>
          </a:xfrm>
          <a:prstGeom prst="rect">
            <a:avLst/>
          </a:prstGeom>
          <a:noFill/>
          <a:ln>
            <a:solidFill>
              <a:schemeClr val="tx1"/>
            </a:solidFill>
          </a:ln>
        </p:spPr>
        <p:txBody>
          <a:bodyPr wrap="square">
            <a:spAutoFit/>
          </a:bodyPr>
          <a:lstStyle/>
          <a:p>
            <a:r>
              <a:rPr kumimoji="0" lang="en-US" altLang="en-US" sz="1200" b="1" i="0" u="none" strike="noStrike" cap="none" normalizeH="0" baseline="0" dirty="0">
                <a:ln>
                  <a:noFill/>
                </a:ln>
                <a:effectLst/>
                <a:highlight>
                  <a:srgbClr val="FFFF00"/>
                </a:highlight>
                <a:latin typeface="Graphik Regular" panose="020B0503030202060203"/>
              </a:rPr>
              <a:t>Reference: 03_data_Exploration.ipynb</a:t>
            </a:r>
            <a:endParaRPr lang="en-US" sz="1200" dirty="0">
              <a:highlight>
                <a:srgbClr val="FFFF00"/>
              </a:highlight>
            </a:endParaRPr>
          </a:p>
        </p:txBody>
      </p:sp>
    </p:spTree>
    <p:extLst>
      <p:ext uri="{BB962C8B-B14F-4D97-AF65-F5344CB8AC3E}">
        <p14:creationId xmlns:p14="http://schemas.microsoft.com/office/powerpoint/2010/main" val="2169525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903AA7C4-B85B-E2A1-3992-18014ECFFAC0}"/>
              </a:ext>
            </a:extLst>
          </p:cNvPr>
          <p:cNvSpPr/>
          <p:nvPr/>
        </p:nvSpPr>
        <p:spPr>
          <a:xfrm>
            <a:off x="7672381" y="4507646"/>
            <a:ext cx="3680665" cy="158140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E3A8D609-6BAB-F0BC-40D3-5AA7D5176033}"/>
              </a:ext>
            </a:extLst>
          </p:cNvPr>
          <p:cNvSpPr/>
          <p:nvPr/>
        </p:nvSpPr>
        <p:spPr>
          <a:xfrm>
            <a:off x="3833232" y="4790865"/>
            <a:ext cx="3296947" cy="152901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45369F54-CC2C-9829-D3E3-3336BE08BE2F}"/>
              </a:ext>
            </a:extLst>
          </p:cNvPr>
          <p:cNvSpPr/>
          <p:nvPr/>
        </p:nvSpPr>
        <p:spPr>
          <a:xfrm>
            <a:off x="422781" y="4687179"/>
            <a:ext cx="3050177" cy="140187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0D304E11-E8DB-5EF8-90CD-F82681A4D32C}"/>
              </a:ext>
            </a:extLst>
          </p:cNvPr>
          <p:cNvSpPr>
            <a:spLocks noGrp="1"/>
          </p:cNvSpPr>
          <p:nvPr>
            <p:ph type="ftr" sz="quarter" idx="11"/>
          </p:nvPr>
        </p:nvSpPr>
        <p:spPr/>
        <p:txBody>
          <a:bodyPr/>
          <a:lstStyle/>
          <a:p>
            <a:r>
              <a:rPr lang="it-IT"/>
              <a:t>DA 204o: Data Science in Practice</a:t>
            </a:r>
            <a:endParaRPr lang="en-SG" dirty="0"/>
          </a:p>
        </p:txBody>
      </p:sp>
      <p:sp>
        <p:nvSpPr>
          <p:cNvPr id="3" name="Slide Number Placeholder 2">
            <a:extLst>
              <a:ext uri="{FF2B5EF4-FFF2-40B4-BE49-F238E27FC236}">
                <a16:creationId xmlns:a16="http://schemas.microsoft.com/office/drawing/2014/main" id="{20A99922-C993-61F6-65F4-283E991ABA40}"/>
              </a:ext>
            </a:extLst>
          </p:cNvPr>
          <p:cNvSpPr>
            <a:spLocks noGrp="1"/>
          </p:cNvSpPr>
          <p:nvPr>
            <p:ph type="sldNum" sz="quarter" idx="12"/>
          </p:nvPr>
        </p:nvSpPr>
        <p:spPr/>
        <p:txBody>
          <a:bodyPr/>
          <a:lstStyle/>
          <a:p>
            <a:fld id="{BF1758FF-0BF1-4103-A89A-38EC40E85429}" type="slidenum">
              <a:rPr lang="en-SG" smtClean="0"/>
              <a:t>9</a:t>
            </a:fld>
            <a:endParaRPr lang="en-SG"/>
          </a:p>
        </p:txBody>
      </p:sp>
      <p:sp>
        <p:nvSpPr>
          <p:cNvPr id="11" name="Title 1">
            <a:extLst>
              <a:ext uri="{FF2B5EF4-FFF2-40B4-BE49-F238E27FC236}">
                <a16:creationId xmlns:a16="http://schemas.microsoft.com/office/drawing/2014/main" id="{BE85E350-87E2-FD64-3629-552097443B48}"/>
              </a:ext>
            </a:extLst>
          </p:cNvPr>
          <p:cNvSpPr txBox="1">
            <a:spLocks/>
          </p:cNvSpPr>
          <p:nvPr/>
        </p:nvSpPr>
        <p:spPr>
          <a:xfrm>
            <a:off x="417019" y="144296"/>
            <a:ext cx="11712873" cy="994039"/>
          </a:xfrm>
          <a:prstGeom prst="rect">
            <a:avLst/>
          </a:prstGeom>
        </p:spPr>
        <p:txBody>
          <a:bodyPr/>
          <a:lstStyle>
            <a:lvl1pPr algn="l" defTabSz="914400" rtl="0" eaLnBrk="1" latinLnBrk="0" hangingPunct="1">
              <a:lnSpc>
                <a:spcPct val="85000"/>
              </a:lnSpc>
              <a:spcBef>
                <a:spcPct val="0"/>
              </a:spcBef>
              <a:buNone/>
              <a:defRPr sz="4000" b="0" kern="1200" spc="-50" baseline="0">
                <a:solidFill>
                  <a:schemeClr val="accent2"/>
                </a:solidFill>
                <a:latin typeface="Graphik Semibold" panose="020B0703030202060203" pitchFamily="34" charset="0"/>
                <a:ea typeface="+mj-ea"/>
                <a:cs typeface="+mj-cs"/>
              </a:defRPr>
            </a:lvl1pPr>
          </a:lstStyle>
          <a:p>
            <a:r>
              <a:rPr lang="en-US" b="1" dirty="0"/>
              <a:t>Model Selection                                                                    </a:t>
            </a:r>
            <a:endParaRPr lang="en-IN" b="1" dirty="0"/>
          </a:p>
        </p:txBody>
      </p:sp>
      <p:sp>
        <p:nvSpPr>
          <p:cNvPr id="12" name="Footer Placeholder 4">
            <a:extLst>
              <a:ext uri="{FF2B5EF4-FFF2-40B4-BE49-F238E27FC236}">
                <a16:creationId xmlns:a16="http://schemas.microsoft.com/office/drawing/2014/main" id="{E981ED2F-404C-6153-30F1-DCAD50FAF052}"/>
              </a:ext>
            </a:extLst>
          </p:cNvPr>
          <p:cNvSpPr txBox="1">
            <a:spLocks/>
          </p:cNvSpPr>
          <p:nvPr/>
        </p:nvSpPr>
        <p:spPr>
          <a:xfrm>
            <a:off x="3686186" y="6459786"/>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1100" kern="1200" cap="none" baseline="0">
                <a:solidFill>
                  <a:srgbClr val="FFFFFF"/>
                </a:solidFill>
                <a:latin typeface="Graphik Regular" panose="020B0503030202060203"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it-IT"/>
              <a:t>DA 204o: Data Science in Practice</a:t>
            </a:r>
            <a:endParaRPr lang="en-SG" dirty="0"/>
          </a:p>
        </p:txBody>
      </p:sp>
      <p:sp>
        <p:nvSpPr>
          <p:cNvPr id="13" name="Slide Number Placeholder 5">
            <a:extLst>
              <a:ext uri="{FF2B5EF4-FFF2-40B4-BE49-F238E27FC236}">
                <a16:creationId xmlns:a16="http://schemas.microsoft.com/office/drawing/2014/main" id="{6C304D91-0F9C-E5B7-9E22-A33D8A5F292C}"/>
              </a:ext>
            </a:extLst>
          </p:cNvPr>
          <p:cNvSpPr txBox="1">
            <a:spLocks/>
          </p:cNvSpPr>
          <p:nvPr/>
        </p:nvSpPr>
        <p:spPr>
          <a:xfrm>
            <a:off x="10879975" y="6459785"/>
            <a:ext cx="1312025" cy="365125"/>
          </a:xfrm>
          <a:prstGeom prst="rect">
            <a:avLst/>
          </a:prstGeom>
          <a:noFill/>
        </p:spPr>
        <p:txBody>
          <a:bodyPr vert="horz" lIns="91440" tIns="45720" rIns="91440" bIns="45720" rtlCol="0" anchor="ctr"/>
          <a:lstStyle>
            <a:defPPr>
              <a:defRPr lang="en-US"/>
            </a:defPPr>
            <a:lvl1pPr marL="0" algn="r" defTabSz="457200" rtl="0" eaLnBrk="1" latinLnBrk="0" hangingPunct="1">
              <a:defRPr sz="1050" kern="1200">
                <a:solidFill>
                  <a:schemeClr val="tx1"/>
                </a:solidFill>
                <a:latin typeface="Graphik Thin" panose="020B0203030202060203"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F1758FF-0BF1-4103-A89A-38EC40E85429}" type="slidenum">
              <a:rPr lang="en-SG" smtClean="0"/>
              <a:pPr/>
              <a:t>9</a:t>
            </a:fld>
            <a:endParaRPr lang="en-SG"/>
          </a:p>
        </p:txBody>
      </p:sp>
      <p:sp>
        <p:nvSpPr>
          <p:cNvPr id="14" name="Rectangle 13">
            <a:extLst>
              <a:ext uri="{FF2B5EF4-FFF2-40B4-BE49-F238E27FC236}">
                <a16:creationId xmlns:a16="http://schemas.microsoft.com/office/drawing/2014/main" id="{04E31383-C56F-5865-D765-163CAAE78A26}"/>
              </a:ext>
            </a:extLst>
          </p:cNvPr>
          <p:cNvSpPr/>
          <p:nvPr/>
        </p:nvSpPr>
        <p:spPr>
          <a:xfrm>
            <a:off x="2032000" y="1004084"/>
            <a:ext cx="8128000" cy="5418667"/>
          </a:xfrm>
          <a:prstGeom prst="rect">
            <a:avLst/>
          </a:prstGeom>
        </p:spPr>
        <p:txBody>
          <a:bodyPr/>
          <a:lstStyle/>
          <a:p>
            <a:pPr lvl="0">
              <a:buChar char="•"/>
            </a:pPr>
            <a:endParaRPr lang="en-IN"/>
          </a:p>
          <a:p>
            <a:pPr lvl="0">
              <a:buChar char="•"/>
            </a:pPr>
            <a:endParaRPr lang="en-IN"/>
          </a:p>
          <a:p>
            <a:pPr lvl="0">
              <a:buChar char="•"/>
            </a:pPr>
            <a:endParaRPr lang="en-IN"/>
          </a:p>
          <a:p>
            <a:pPr lvl="0">
              <a:buChar char="•"/>
            </a:pPr>
            <a:endParaRPr lang="en-IN" dirty="0"/>
          </a:p>
          <a:p>
            <a:pPr lvl="0">
              <a:buChar char="•"/>
            </a:pPr>
            <a:endParaRPr lang="en-IN" dirty="0"/>
          </a:p>
        </p:txBody>
      </p:sp>
      <p:sp>
        <p:nvSpPr>
          <p:cNvPr id="32" name="TextBox 31">
            <a:extLst>
              <a:ext uri="{FF2B5EF4-FFF2-40B4-BE49-F238E27FC236}">
                <a16:creationId xmlns:a16="http://schemas.microsoft.com/office/drawing/2014/main" id="{5971A6FF-7776-DBEC-B866-D553A079717D}"/>
              </a:ext>
            </a:extLst>
          </p:cNvPr>
          <p:cNvSpPr txBox="1"/>
          <p:nvPr/>
        </p:nvSpPr>
        <p:spPr>
          <a:xfrm>
            <a:off x="417019" y="761732"/>
            <a:ext cx="1105905" cy="369332"/>
          </a:xfrm>
          <a:prstGeom prst="rect">
            <a:avLst/>
          </a:prstGeom>
          <a:noFill/>
        </p:spPr>
        <p:txBody>
          <a:bodyPr wrap="square">
            <a:spAutoFit/>
          </a:bodyPr>
          <a:lstStyle/>
          <a:p>
            <a:r>
              <a:rPr lang="en-US" b="1" dirty="0"/>
              <a:t>Data.csv</a:t>
            </a:r>
            <a:endParaRPr lang="en-US" dirty="0"/>
          </a:p>
        </p:txBody>
      </p:sp>
      <p:sp>
        <p:nvSpPr>
          <p:cNvPr id="35" name="TextBox 34">
            <a:extLst>
              <a:ext uri="{FF2B5EF4-FFF2-40B4-BE49-F238E27FC236}">
                <a16:creationId xmlns:a16="http://schemas.microsoft.com/office/drawing/2014/main" id="{78839A21-61BE-5437-7A95-7523787FE375}"/>
              </a:ext>
            </a:extLst>
          </p:cNvPr>
          <p:cNvSpPr txBox="1"/>
          <p:nvPr/>
        </p:nvSpPr>
        <p:spPr>
          <a:xfrm>
            <a:off x="9363557" y="118149"/>
            <a:ext cx="2664032" cy="276999"/>
          </a:xfrm>
          <a:prstGeom prst="rect">
            <a:avLst/>
          </a:prstGeom>
          <a:noFill/>
          <a:ln>
            <a:solidFill>
              <a:schemeClr val="tx1"/>
            </a:solidFill>
          </a:ln>
        </p:spPr>
        <p:txBody>
          <a:bodyPr wrap="square">
            <a:spAutoFit/>
          </a:bodyPr>
          <a:lstStyle/>
          <a:p>
            <a:r>
              <a:rPr kumimoji="0" lang="en-US" altLang="en-US" sz="1200" b="1" i="0" u="none" strike="noStrike" cap="none" normalizeH="0" baseline="0" dirty="0">
                <a:ln>
                  <a:noFill/>
                </a:ln>
                <a:effectLst/>
                <a:highlight>
                  <a:srgbClr val="FFFF00"/>
                </a:highlight>
                <a:latin typeface="Graphik Regular" panose="020B0503030202060203"/>
              </a:rPr>
              <a:t>Reference: 04_Model_Selection.ipynb</a:t>
            </a:r>
            <a:endParaRPr lang="en-US" sz="1200" dirty="0">
              <a:highlight>
                <a:srgbClr val="FFFF00"/>
              </a:highlight>
            </a:endParaRPr>
          </a:p>
        </p:txBody>
      </p:sp>
      <p:sp>
        <p:nvSpPr>
          <p:cNvPr id="37" name="Rectangle: Rounded Corners 36">
            <a:extLst>
              <a:ext uri="{FF2B5EF4-FFF2-40B4-BE49-F238E27FC236}">
                <a16:creationId xmlns:a16="http://schemas.microsoft.com/office/drawing/2014/main" id="{A0A64434-B516-1A61-6142-FEC43EB98409}"/>
              </a:ext>
            </a:extLst>
          </p:cNvPr>
          <p:cNvSpPr/>
          <p:nvPr/>
        </p:nvSpPr>
        <p:spPr>
          <a:xfrm>
            <a:off x="10616341" y="1735226"/>
            <a:ext cx="872663" cy="454444"/>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Scaled</a:t>
            </a:r>
          </a:p>
        </p:txBody>
      </p:sp>
      <p:sp>
        <p:nvSpPr>
          <p:cNvPr id="38" name="Rectangle: Rounded Corners 37">
            <a:extLst>
              <a:ext uri="{FF2B5EF4-FFF2-40B4-BE49-F238E27FC236}">
                <a16:creationId xmlns:a16="http://schemas.microsoft.com/office/drawing/2014/main" id="{1FFBFF0C-07F9-2942-CDA7-614305C0E54D}"/>
              </a:ext>
            </a:extLst>
          </p:cNvPr>
          <p:cNvSpPr/>
          <p:nvPr/>
        </p:nvSpPr>
        <p:spPr>
          <a:xfrm>
            <a:off x="4899177" y="327669"/>
            <a:ext cx="4020927" cy="454444"/>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Best Algorithm: K-Means</a:t>
            </a:r>
          </a:p>
        </p:txBody>
      </p:sp>
      <p:sp>
        <p:nvSpPr>
          <p:cNvPr id="39" name="Rectangle: Rounded Corners 38">
            <a:extLst>
              <a:ext uri="{FF2B5EF4-FFF2-40B4-BE49-F238E27FC236}">
                <a16:creationId xmlns:a16="http://schemas.microsoft.com/office/drawing/2014/main" id="{CC731727-5CB9-722A-1E5C-7E7925680E24}"/>
              </a:ext>
            </a:extLst>
          </p:cNvPr>
          <p:cNvSpPr/>
          <p:nvPr/>
        </p:nvSpPr>
        <p:spPr>
          <a:xfrm>
            <a:off x="10616341" y="2868231"/>
            <a:ext cx="1016022" cy="752260"/>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Non</a:t>
            </a:r>
          </a:p>
          <a:p>
            <a:pPr algn="ctr"/>
            <a:r>
              <a:rPr lang="en-US" dirty="0"/>
              <a:t>Scaled</a:t>
            </a:r>
          </a:p>
        </p:txBody>
      </p:sp>
      <p:pic>
        <p:nvPicPr>
          <p:cNvPr id="41" name="Picture 40">
            <a:extLst>
              <a:ext uri="{FF2B5EF4-FFF2-40B4-BE49-F238E27FC236}">
                <a16:creationId xmlns:a16="http://schemas.microsoft.com/office/drawing/2014/main" id="{789A7AAE-85C1-E0F5-CE05-90855BE7E665}"/>
              </a:ext>
            </a:extLst>
          </p:cNvPr>
          <p:cNvPicPr>
            <a:picLocks noChangeAspect="1"/>
          </p:cNvPicPr>
          <p:nvPr/>
        </p:nvPicPr>
        <p:blipFill>
          <a:blip r:embed="rId2"/>
          <a:stretch>
            <a:fillRect/>
          </a:stretch>
        </p:blipFill>
        <p:spPr>
          <a:xfrm>
            <a:off x="380999" y="2755252"/>
            <a:ext cx="3167371" cy="1684638"/>
          </a:xfrm>
          <a:prstGeom prst="rect">
            <a:avLst/>
          </a:prstGeom>
        </p:spPr>
      </p:pic>
      <p:pic>
        <p:nvPicPr>
          <p:cNvPr id="43" name="Picture 42">
            <a:extLst>
              <a:ext uri="{FF2B5EF4-FFF2-40B4-BE49-F238E27FC236}">
                <a16:creationId xmlns:a16="http://schemas.microsoft.com/office/drawing/2014/main" id="{EDD0260A-C734-1FA8-DEBB-E7D5FE36316F}"/>
              </a:ext>
            </a:extLst>
          </p:cNvPr>
          <p:cNvPicPr>
            <a:picLocks noChangeAspect="1"/>
          </p:cNvPicPr>
          <p:nvPr/>
        </p:nvPicPr>
        <p:blipFill>
          <a:blip r:embed="rId3"/>
          <a:stretch>
            <a:fillRect/>
          </a:stretch>
        </p:blipFill>
        <p:spPr>
          <a:xfrm>
            <a:off x="3536662" y="2769006"/>
            <a:ext cx="3611597" cy="1789399"/>
          </a:xfrm>
          <a:prstGeom prst="rect">
            <a:avLst/>
          </a:prstGeom>
        </p:spPr>
      </p:pic>
      <p:pic>
        <p:nvPicPr>
          <p:cNvPr id="45" name="Picture 44">
            <a:extLst>
              <a:ext uri="{FF2B5EF4-FFF2-40B4-BE49-F238E27FC236}">
                <a16:creationId xmlns:a16="http://schemas.microsoft.com/office/drawing/2014/main" id="{F303155D-F293-9311-8194-BF0C727BAB8B}"/>
              </a:ext>
            </a:extLst>
          </p:cNvPr>
          <p:cNvPicPr>
            <a:picLocks noChangeAspect="1"/>
          </p:cNvPicPr>
          <p:nvPr/>
        </p:nvPicPr>
        <p:blipFill>
          <a:blip r:embed="rId4"/>
          <a:stretch>
            <a:fillRect/>
          </a:stretch>
        </p:blipFill>
        <p:spPr>
          <a:xfrm>
            <a:off x="7136551" y="2648555"/>
            <a:ext cx="3260032" cy="1623483"/>
          </a:xfrm>
          <a:prstGeom prst="rect">
            <a:avLst/>
          </a:prstGeom>
        </p:spPr>
      </p:pic>
      <p:pic>
        <p:nvPicPr>
          <p:cNvPr id="47" name="Picture 46">
            <a:extLst>
              <a:ext uri="{FF2B5EF4-FFF2-40B4-BE49-F238E27FC236}">
                <a16:creationId xmlns:a16="http://schemas.microsoft.com/office/drawing/2014/main" id="{52E5BD07-C016-4366-E25C-080F195A28E6}"/>
              </a:ext>
            </a:extLst>
          </p:cNvPr>
          <p:cNvPicPr>
            <a:picLocks noChangeAspect="1"/>
          </p:cNvPicPr>
          <p:nvPr/>
        </p:nvPicPr>
        <p:blipFill>
          <a:blip r:embed="rId5"/>
          <a:stretch>
            <a:fillRect/>
          </a:stretch>
        </p:blipFill>
        <p:spPr>
          <a:xfrm>
            <a:off x="428618" y="1190221"/>
            <a:ext cx="3153572" cy="1513145"/>
          </a:xfrm>
          <a:prstGeom prst="rect">
            <a:avLst/>
          </a:prstGeom>
        </p:spPr>
      </p:pic>
      <p:pic>
        <p:nvPicPr>
          <p:cNvPr id="49" name="Picture 48">
            <a:extLst>
              <a:ext uri="{FF2B5EF4-FFF2-40B4-BE49-F238E27FC236}">
                <a16:creationId xmlns:a16="http://schemas.microsoft.com/office/drawing/2014/main" id="{A596B7BA-3C28-FE26-26A5-242F0924D051}"/>
              </a:ext>
            </a:extLst>
          </p:cNvPr>
          <p:cNvPicPr>
            <a:picLocks noChangeAspect="1"/>
          </p:cNvPicPr>
          <p:nvPr/>
        </p:nvPicPr>
        <p:blipFill>
          <a:blip r:embed="rId6"/>
          <a:stretch>
            <a:fillRect/>
          </a:stretch>
        </p:blipFill>
        <p:spPr>
          <a:xfrm>
            <a:off x="3610391" y="1027852"/>
            <a:ext cx="3517771" cy="1729074"/>
          </a:xfrm>
          <a:prstGeom prst="rect">
            <a:avLst/>
          </a:prstGeom>
        </p:spPr>
      </p:pic>
      <p:pic>
        <p:nvPicPr>
          <p:cNvPr id="51" name="Picture 50">
            <a:extLst>
              <a:ext uri="{FF2B5EF4-FFF2-40B4-BE49-F238E27FC236}">
                <a16:creationId xmlns:a16="http://schemas.microsoft.com/office/drawing/2014/main" id="{F8F87FD7-6110-9546-DCAD-47AA3936E477}"/>
              </a:ext>
            </a:extLst>
          </p:cNvPr>
          <p:cNvPicPr>
            <a:picLocks noChangeAspect="1"/>
          </p:cNvPicPr>
          <p:nvPr/>
        </p:nvPicPr>
        <p:blipFill>
          <a:blip r:embed="rId7"/>
          <a:stretch>
            <a:fillRect/>
          </a:stretch>
        </p:blipFill>
        <p:spPr>
          <a:xfrm>
            <a:off x="7090183" y="1143804"/>
            <a:ext cx="3309851" cy="1616900"/>
          </a:xfrm>
          <a:prstGeom prst="rect">
            <a:avLst/>
          </a:prstGeom>
        </p:spPr>
      </p:pic>
      <p:sp>
        <p:nvSpPr>
          <p:cNvPr id="5" name="TextBox 4">
            <a:extLst>
              <a:ext uri="{FF2B5EF4-FFF2-40B4-BE49-F238E27FC236}">
                <a16:creationId xmlns:a16="http://schemas.microsoft.com/office/drawing/2014/main" id="{426F128D-E9DC-13AE-5988-3BD8A3EACDC8}"/>
              </a:ext>
            </a:extLst>
          </p:cNvPr>
          <p:cNvSpPr txBox="1"/>
          <p:nvPr/>
        </p:nvSpPr>
        <p:spPr>
          <a:xfrm>
            <a:off x="508108" y="4706266"/>
            <a:ext cx="2780348" cy="461665"/>
          </a:xfrm>
          <a:prstGeom prst="rect">
            <a:avLst/>
          </a:prstGeom>
          <a:noFill/>
        </p:spPr>
        <p:txBody>
          <a:bodyPr wrap="square">
            <a:spAutoFit/>
          </a:bodyPr>
          <a:lstStyle/>
          <a:p>
            <a:r>
              <a:rPr lang="en-US" sz="1200" dirty="0"/>
              <a:t>Measures the similarity of an object to its own cluster compared to other clusters.</a:t>
            </a:r>
          </a:p>
        </p:txBody>
      </p:sp>
      <p:sp>
        <p:nvSpPr>
          <p:cNvPr id="7" name="TextBox 6">
            <a:extLst>
              <a:ext uri="{FF2B5EF4-FFF2-40B4-BE49-F238E27FC236}">
                <a16:creationId xmlns:a16="http://schemas.microsoft.com/office/drawing/2014/main" id="{9E590DE6-64EC-C575-F5AF-3398F355D514}"/>
              </a:ext>
            </a:extLst>
          </p:cNvPr>
          <p:cNvSpPr txBox="1"/>
          <p:nvPr/>
        </p:nvSpPr>
        <p:spPr>
          <a:xfrm>
            <a:off x="3891354" y="4897435"/>
            <a:ext cx="3281598" cy="646331"/>
          </a:xfrm>
          <a:prstGeom prst="rect">
            <a:avLst/>
          </a:prstGeom>
          <a:noFill/>
        </p:spPr>
        <p:txBody>
          <a:bodyPr wrap="square">
            <a:spAutoFit/>
          </a:bodyPr>
          <a:lstStyle/>
          <a:p>
            <a:r>
              <a:rPr lang="en-US" sz="1200" dirty="0"/>
              <a:t>Measures the average similarity between clusters, where similarity is the ratio of the sum of intra-cluster distances to inter-cluster distances.</a:t>
            </a:r>
          </a:p>
        </p:txBody>
      </p:sp>
      <p:sp>
        <p:nvSpPr>
          <p:cNvPr id="9" name="TextBox 8">
            <a:extLst>
              <a:ext uri="{FF2B5EF4-FFF2-40B4-BE49-F238E27FC236}">
                <a16:creationId xmlns:a16="http://schemas.microsoft.com/office/drawing/2014/main" id="{08E1D99D-5155-720C-CA5F-DB836750B184}"/>
              </a:ext>
            </a:extLst>
          </p:cNvPr>
          <p:cNvSpPr txBox="1"/>
          <p:nvPr/>
        </p:nvSpPr>
        <p:spPr>
          <a:xfrm>
            <a:off x="7699838" y="4790865"/>
            <a:ext cx="3637892" cy="461665"/>
          </a:xfrm>
          <a:prstGeom prst="rect">
            <a:avLst/>
          </a:prstGeom>
          <a:noFill/>
        </p:spPr>
        <p:txBody>
          <a:bodyPr wrap="square">
            <a:spAutoFit/>
          </a:bodyPr>
          <a:lstStyle/>
          <a:p>
            <a:r>
              <a:rPr lang="en-US" sz="1200" dirty="0"/>
              <a:t>It measures the ratio of the sum of between-cluster dispersion to within-cluster dispersion.</a:t>
            </a:r>
          </a:p>
        </p:txBody>
      </p:sp>
      <p:sp>
        <p:nvSpPr>
          <p:cNvPr id="15" name="TextBox 14">
            <a:extLst>
              <a:ext uri="{FF2B5EF4-FFF2-40B4-BE49-F238E27FC236}">
                <a16:creationId xmlns:a16="http://schemas.microsoft.com/office/drawing/2014/main" id="{97768955-22CC-8FB5-A2CC-497D312FF2D0}"/>
              </a:ext>
            </a:extLst>
          </p:cNvPr>
          <p:cNvSpPr txBox="1"/>
          <p:nvPr/>
        </p:nvSpPr>
        <p:spPr>
          <a:xfrm>
            <a:off x="514271" y="5075305"/>
            <a:ext cx="3050177" cy="830997"/>
          </a:xfrm>
          <a:prstGeom prst="rect">
            <a:avLst/>
          </a:prstGeom>
          <a:noFill/>
        </p:spPr>
        <p:txBody>
          <a:bodyPr wrap="square">
            <a:spAutoFit/>
          </a:bodyPr>
          <a:lstStyle/>
          <a:p>
            <a:r>
              <a:rPr lang="en-US" sz="1200" b="1" dirty="0">
                <a:solidFill>
                  <a:srgbClr val="00B050"/>
                </a:solidFill>
              </a:rPr>
              <a:t>Higher Score</a:t>
            </a:r>
            <a:r>
              <a:rPr lang="en-US" sz="1200" dirty="0"/>
              <a:t>: Indicates a good match to its own cluster and poor match to neighboring clusters, suggesting well-defined, separate clusters.</a:t>
            </a:r>
          </a:p>
        </p:txBody>
      </p:sp>
      <p:sp>
        <p:nvSpPr>
          <p:cNvPr id="17" name="TextBox 16">
            <a:extLst>
              <a:ext uri="{FF2B5EF4-FFF2-40B4-BE49-F238E27FC236}">
                <a16:creationId xmlns:a16="http://schemas.microsoft.com/office/drawing/2014/main" id="{2057BB00-0057-0593-F6EE-99C10A5C4C4B}"/>
              </a:ext>
            </a:extLst>
          </p:cNvPr>
          <p:cNvSpPr txBox="1"/>
          <p:nvPr/>
        </p:nvSpPr>
        <p:spPr>
          <a:xfrm>
            <a:off x="509163" y="5786320"/>
            <a:ext cx="6100354" cy="276999"/>
          </a:xfrm>
          <a:prstGeom prst="rect">
            <a:avLst/>
          </a:prstGeom>
          <a:noFill/>
        </p:spPr>
        <p:txBody>
          <a:bodyPr wrap="square">
            <a:spAutoFit/>
          </a:bodyPr>
          <a:lstStyle/>
          <a:p>
            <a:r>
              <a:rPr lang="en-US" sz="1200" b="1" dirty="0">
                <a:solidFill>
                  <a:srgbClr val="FF0000"/>
                </a:solidFill>
              </a:rPr>
              <a:t>Lower Score</a:t>
            </a:r>
            <a:r>
              <a:rPr lang="en-US" sz="1200" dirty="0">
                <a:solidFill>
                  <a:srgbClr val="FF0000"/>
                </a:solidFill>
              </a:rPr>
              <a:t>: </a:t>
            </a:r>
            <a:r>
              <a:rPr lang="en-US" sz="1200" dirty="0"/>
              <a:t>Indicates overlapping clusters.</a:t>
            </a:r>
          </a:p>
        </p:txBody>
      </p:sp>
      <p:sp>
        <p:nvSpPr>
          <p:cNvPr id="19" name="TextBox 18">
            <a:extLst>
              <a:ext uri="{FF2B5EF4-FFF2-40B4-BE49-F238E27FC236}">
                <a16:creationId xmlns:a16="http://schemas.microsoft.com/office/drawing/2014/main" id="{5522CE87-17A0-174F-B51E-49CF4F1A8064}"/>
              </a:ext>
            </a:extLst>
          </p:cNvPr>
          <p:cNvSpPr txBox="1"/>
          <p:nvPr/>
        </p:nvSpPr>
        <p:spPr>
          <a:xfrm>
            <a:off x="3868141" y="5470159"/>
            <a:ext cx="3050177" cy="461665"/>
          </a:xfrm>
          <a:prstGeom prst="rect">
            <a:avLst/>
          </a:prstGeom>
          <a:noFill/>
        </p:spPr>
        <p:txBody>
          <a:bodyPr wrap="square">
            <a:spAutoFit/>
          </a:bodyPr>
          <a:lstStyle/>
          <a:p>
            <a:r>
              <a:rPr lang="en-US" sz="1200" b="1" dirty="0">
                <a:solidFill>
                  <a:srgbClr val="FF0000"/>
                </a:solidFill>
              </a:rPr>
              <a:t>Higher Score</a:t>
            </a:r>
            <a:r>
              <a:rPr lang="en-US" sz="1200" dirty="0"/>
              <a:t>: Indicates poor clustering, as clusters are either overlapping or dispersed.</a:t>
            </a:r>
          </a:p>
        </p:txBody>
      </p:sp>
      <p:sp>
        <p:nvSpPr>
          <p:cNvPr id="21" name="TextBox 20">
            <a:extLst>
              <a:ext uri="{FF2B5EF4-FFF2-40B4-BE49-F238E27FC236}">
                <a16:creationId xmlns:a16="http://schemas.microsoft.com/office/drawing/2014/main" id="{C066B1DC-CFAE-A5CA-9079-054060683F0F}"/>
              </a:ext>
            </a:extLst>
          </p:cNvPr>
          <p:cNvSpPr txBox="1"/>
          <p:nvPr/>
        </p:nvSpPr>
        <p:spPr>
          <a:xfrm>
            <a:off x="3891354" y="5858218"/>
            <a:ext cx="3198829" cy="461665"/>
          </a:xfrm>
          <a:prstGeom prst="rect">
            <a:avLst/>
          </a:prstGeom>
          <a:noFill/>
        </p:spPr>
        <p:txBody>
          <a:bodyPr wrap="square">
            <a:spAutoFit/>
          </a:bodyPr>
          <a:lstStyle/>
          <a:p>
            <a:r>
              <a:rPr lang="en-US" sz="1200" b="1" dirty="0">
                <a:solidFill>
                  <a:srgbClr val="00B050"/>
                </a:solidFill>
              </a:rPr>
              <a:t>Lower Score</a:t>
            </a:r>
            <a:r>
              <a:rPr lang="en-US" sz="1200" dirty="0"/>
              <a:t>: Indicates better clustering, as clusters are more compact and better separated.</a:t>
            </a:r>
          </a:p>
        </p:txBody>
      </p:sp>
      <p:sp>
        <p:nvSpPr>
          <p:cNvPr id="22" name="Rectangle 1">
            <a:extLst>
              <a:ext uri="{FF2B5EF4-FFF2-40B4-BE49-F238E27FC236}">
                <a16:creationId xmlns:a16="http://schemas.microsoft.com/office/drawing/2014/main" id="{6AEC3BB2-C7F2-8558-B276-FF741A3B99C9}"/>
              </a:ext>
            </a:extLst>
          </p:cNvPr>
          <p:cNvSpPr>
            <a:spLocks noChangeArrowheads="1"/>
          </p:cNvSpPr>
          <p:nvPr/>
        </p:nvSpPr>
        <p:spPr bwMode="auto">
          <a:xfrm>
            <a:off x="7701441" y="5215640"/>
            <a:ext cx="366531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rgbClr val="00B050"/>
                </a:solidFill>
                <a:effectLst/>
              </a:rPr>
              <a:t>Higher Score</a:t>
            </a:r>
            <a:r>
              <a:rPr kumimoji="0" lang="en-US" altLang="en-US" sz="1200" b="0" i="0" u="none" strike="noStrike" cap="none" normalizeH="0" baseline="0" dirty="0">
                <a:ln>
                  <a:noFill/>
                </a:ln>
                <a:solidFill>
                  <a:schemeClr val="tx1"/>
                </a:solidFill>
                <a:effectLst/>
              </a:rPr>
              <a:t>: Indicates clusters are well-separated and dense, which reflects a better clustering structure.</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rgbClr val="FF0000"/>
                </a:solidFill>
                <a:effectLst/>
              </a:rPr>
              <a:t>Lower Score</a:t>
            </a:r>
            <a:r>
              <a:rPr kumimoji="0" lang="en-US" altLang="en-US" sz="1200" b="0" i="0" u="none" strike="noStrike" cap="none" normalizeH="0" baseline="0" dirty="0">
                <a:ln>
                  <a:noFill/>
                </a:ln>
                <a:solidFill>
                  <a:schemeClr val="tx1"/>
                </a:solidFill>
                <a:effectLst/>
              </a:rPr>
              <a:t>: Indicates the clusters are not distinctly separated and might be too spread out. </a:t>
            </a:r>
          </a:p>
        </p:txBody>
      </p:sp>
      <p:graphicFrame>
        <p:nvGraphicFramePr>
          <p:cNvPr id="27" name="Table 26">
            <a:extLst>
              <a:ext uri="{FF2B5EF4-FFF2-40B4-BE49-F238E27FC236}">
                <a16:creationId xmlns:a16="http://schemas.microsoft.com/office/drawing/2014/main" id="{7E58CC2E-E0D8-476F-8A4B-E793981E7386}"/>
              </a:ext>
            </a:extLst>
          </p:cNvPr>
          <p:cNvGraphicFramePr>
            <a:graphicFrameLocks noGrp="1"/>
          </p:cNvGraphicFramePr>
          <p:nvPr>
            <p:extLst>
              <p:ext uri="{D42A27DB-BD31-4B8C-83A1-F6EECF244321}">
                <p14:modId xmlns:p14="http://schemas.microsoft.com/office/powerpoint/2010/main" val="1426410715"/>
              </p:ext>
            </p:extLst>
          </p:nvPr>
        </p:nvGraphicFramePr>
        <p:xfrm>
          <a:off x="1169610" y="4457705"/>
          <a:ext cx="1508125" cy="274320"/>
        </p:xfrm>
        <a:graphic>
          <a:graphicData uri="http://schemas.openxmlformats.org/drawingml/2006/table">
            <a:tbl>
              <a:tblPr/>
              <a:tblGrid>
                <a:gridCol w="1508125">
                  <a:extLst>
                    <a:ext uri="{9D8B030D-6E8A-4147-A177-3AD203B41FA5}">
                      <a16:colId xmlns:a16="http://schemas.microsoft.com/office/drawing/2014/main" val="3127136163"/>
                    </a:ext>
                  </a:extLst>
                </a:gridCol>
              </a:tblGrid>
              <a:tr h="252914">
                <a:tc>
                  <a:txBody>
                    <a:bodyPr/>
                    <a:lstStyle/>
                    <a:p>
                      <a:pPr algn="ctr" fontAlgn="ctr"/>
                      <a:r>
                        <a:rPr lang="en-US" sz="1200" b="1" dirty="0">
                          <a:solidFill>
                            <a:schemeClr val="bg1"/>
                          </a:solidFill>
                          <a:effectLst/>
                        </a:rPr>
                        <a:t>Silhouette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820952100"/>
                  </a:ext>
                </a:extLst>
              </a:tr>
            </a:tbl>
          </a:graphicData>
        </a:graphic>
      </p:graphicFrame>
      <p:sp>
        <p:nvSpPr>
          <p:cNvPr id="28" name="Rectangle 2">
            <a:extLst>
              <a:ext uri="{FF2B5EF4-FFF2-40B4-BE49-F238E27FC236}">
                <a16:creationId xmlns:a16="http://schemas.microsoft.com/office/drawing/2014/main" id="{EA62BECB-47C5-1046-ECE9-705F74AFE2F7}"/>
              </a:ext>
            </a:extLst>
          </p:cNvPr>
          <p:cNvSpPr>
            <a:spLocks noChangeArrowheads="1"/>
          </p:cNvSpPr>
          <p:nvPr/>
        </p:nvSpPr>
        <p:spPr bwMode="auto">
          <a:xfrm>
            <a:off x="523875" y="3248710"/>
            <a:ext cx="16373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TextBox 29">
            <a:extLst>
              <a:ext uri="{FF2B5EF4-FFF2-40B4-BE49-F238E27FC236}">
                <a16:creationId xmlns:a16="http://schemas.microsoft.com/office/drawing/2014/main" id="{E8108D95-E2DD-9C16-DAF2-3F67E077354E}"/>
              </a:ext>
            </a:extLst>
          </p:cNvPr>
          <p:cNvSpPr txBox="1"/>
          <p:nvPr/>
        </p:nvSpPr>
        <p:spPr>
          <a:xfrm>
            <a:off x="4542579" y="4614568"/>
            <a:ext cx="1767840" cy="307777"/>
          </a:xfrm>
          <a:prstGeom prst="rect">
            <a:avLst/>
          </a:prstGeom>
          <a:solidFill>
            <a:srgbClr val="0070C0"/>
          </a:solidFill>
          <a:ln>
            <a:solidFill>
              <a:schemeClr val="tx1"/>
            </a:solidFill>
          </a:ln>
        </p:spPr>
        <p:txBody>
          <a:bodyPr wrap="square">
            <a:spAutoFit/>
          </a:bodyPr>
          <a:lstStyle/>
          <a:p>
            <a:r>
              <a:rPr lang="en-US" sz="1400" b="1" i="0" dirty="0">
                <a:solidFill>
                  <a:schemeClr val="bg1"/>
                </a:solidFill>
                <a:effectLst/>
                <a:latin typeface="system-ui"/>
              </a:rPr>
              <a:t>Davies-Bouldin Score</a:t>
            </a:r>
            <a:endParaRPr lang="en-US" sz="1400" dirty="0">
              <a:solidFill>
                <a:schemeClr val="bg1"/>
              </a:solidFill>
            </a:endParaRPr>
          </a:p>
        </p:txBody>
      </p:sp>
      <p:sp>
        <p:nvSpPr>
          <p:cNvPr id="33" name="TextBox 32">
            <a:extLst>
              <a:ext uri="{FF2B5EF4-FFF2-40B4-BE49-F238E27FC236}">
                <a16:creationId xmlns:a16="http://schemas.microsoft.com/office/drawing/2014/main" id="{ABB62DC7-0774-04CE-940C-B252F2EEB12F}"/>
              </a:ext>
            </a:extLst>
          </p:cNvPr>
          <p:cNvSpPr txBox="1"/>
          <p:nvPr/>
        </p:nvSpPr>
        <p:spPr>
          <a:xfrm>
            <a:off x="8447398" y="4379401"/>
            <a:ext cx="1949185" cy="307777"/>
          </a:xfrm>
          <a:prstGeom prst="rect">
            <a:avLst/>
          </a:prstGeom>
          <a:solidFill>
            <a:srgbClr val="0070C0"/>
          </a:solidFill>
          <a:ln>
            <a:solidFill>
              <a:schemeClr val="tx1"/>
            </a:solidFill>
          </a:ln>
        </p:spPr>
        <p:txBody>
          <a:bodyPr wrap="square">
            <a:spAutoFit/>
          </a:bodyPr>
          <a:lstStyle/>
          <a:p>
            <a:r>
              <a:rPr lang="en-US" sz="1400" b="1" i="0" dirty="0" err="1">
                <a:solidFill>
                  <a:schemeClr val="bg1"/>
                </a:solidFill>
                <a:effectLst/>
                <a:latin typeface="system-ui"/>
              </a:rPr>
              <a:t>Calinski-Harabasz</a:t>
            </a:r>
            <a:r>
              <a:rPr lang="en-US" sz="1400" b="1" i="0" dirty="0">
                <a:solidFill>
                  <a:schemeClr val="bg1"/>
                </a:solidFill>
                <a:effectLst/>
                <a:latin typeface="system-ui"/>
              </a:rPr>
              <a:t> Score</a:t>
            </a:r>
            <a:endParaRPr lang="en-US" sz="1400" dirty="0">
              <a:solidFill>
                <a:schemeClr val="bg1"/>
              </a:solidFill>
            </a:endParaRPr>
          </a:p>
        </p:txBody>
      </p:sp>
    </p:spTree>
    <p:extLst>
      <p:ext uri="{BB962C8B-B14F-4D97-AF65-F5344CB8AC3E}">
        <p14:creationId xmlns:p14="http://schemas.microsoft.com/office/powerpoint/2010/main" val="1946878204"/>
      </p:ext>
    </p:extLst>
  </p:cSld>
  <p:clrMapOvr>
    <a:masterClrMapping/>
  </p:clrMapOvr>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83135591EE7B4E9CE8953A9769B5AA" ma:contentTypeVersion="12" ma:contentTypeDescription="Create a new document." ma:contentTypeScope="" ma:versionID="afb94ed0df6a5bee95e9e8580897838e">
  <xsd:schema xmlns:xsd="http://www.w3.org/2001/XMLSchema" xmlns:xs="http://www.w3.org/2001/XMLSchema" xmlns:p="http://schemas.microsoft.com/office/2006/metadata/properties" xmlns:ns2="b7c451f6-4087-4943-817c-671de9753aab" xmlns:ns3="74614dcc-efbe-4eda-b10f-2861d891d30c" targetNamespace="http://schemas.microsoft.com/office/2006/metadata/properties" ma:root="true" ma:fieldsID="4255e306cc058a65fd4c867a9bd11979" ns2:_="" ns3:_="">
    <xsd:import namespace="b7c451f6-4087-4943-817c-671de9753aab"/>
    <xsd:import namespace="74614dcc-efbe-4eda-b10f-2861d891d30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c451f6-4087-4943-817c-671de9753a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beae8b99-2390-486d-8259-3a0fa5120465"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4614dcc-efbe-4eda-b10f-2861d891d30c"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85ff3b26-431b-4afd-a3ac-de5f0170074b}" ma:internalName="TaxCatchAll" ma:showField="CatchAllData" ma:web="74614dcc-efbe-4eda-b10f-2861d891d30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FFC100-CD6E-40CC-858F-9DDB463039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c451f6-4087-4943-817c-671de9753aab"/>
    <ds:schemaRef ds:uri="74614dcc-efbe-4eda-b10f-2861d891d3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114682-BC25-4105-89B6-5A10279B5AF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597</TotalTime>
  <Words>2752</Words>
  <Application>Microsoft Office PowerPoint</Application>
  <PresentationFormat>Widescreen</PresentationFormat>
  <Paragraphs>331</Paragraphs>
  <Slides>18</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vt:i4>
      </vt:variant>
    </vt:vector>
  </HeadingPairs>
  <TitlesOfParts>
    <vt:vector size="32" baseType="lpstr">
      <vt:lpstr>72</vt:lpstr>
      <vt:lpstr>Arial</vt:lpstr>
      <vt:lpstr>Calibri</vt:lpstr>
      <vt:lpstr>Google Sans</vt:lpstr>
      <vt:lpstr>Graphik Bold</vt:lpstr>
      <vt:lpstr>Graphik Light</vt:lpstr>
      <vt:lpstr>Graphik Regular</vt:lpstr>
      <vt:lpstr>Graphik Semibold</vt:lpstr>
      <vt:lpstr>Graphik Thin</vt:lpstr>
      <vt:lpstr>sohne</vt:lpstr>
      <vt:lpstr>source-serif-pro</vt:lpstr>
      <vt:lpstr>system-ui</vt:lpstr>
      <vt:lpstr>Wingdings</vt:lpstr>
      <vt:lpstr>Retrospect</vt:lpstr>
      <vt:lpstr>DA 204o: Data Science in Practice  Course Project Proposal  Personalized Music Recommendation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 204o: Data Science in Practice  Course Project Proposal  &lt;&lt;Project Title&gt;&gt;</dc:title>
  <dc:creator>Pandarasamy Arjunan</dc:creator>
  <cp:lastModifiedBy>Vineet Kumar Tripathi (MS/EEM-PJ51-PS-SM)</cp:lastModifiedBy>
  <cp:revision>1243</cp:revision>
  <dcterms:created xsi:type="dcterms:W3CDTF">2023-08-01T07:21:01Z</dcterms:created>
  <dcterms:modified xsi:type="dcterms:W3CDTF">2024-12-04T09:30:35Z</dcterms:modified>
</cp:coreProperties>
</file>